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10.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3"/>
  </p:notesMasterIdLst>
  <p:sldIdLst>
    <p:sldId id="256" r:id="rId2"/>
    <p:sldId id="257" r:id="rId3"/>
    <p:sldId id="258" r:id="rId4"/>
    <p:sldId id="264" r:id="rId5"/>
    <p:sldId id="362" r:id="rId6"/>
    <p:sldId id="275" r:id="rId7"/>
    <p:sldId id="259" r:id="rId8"/>
    <p:sldId id="260" r:id="rId9"/>
    <p:sldId id="261" r:id="rId10"/>
    <p:sldId id="267" r:id="rId11"/>
    <p:sldId id="262" r:id="rId12"/>
    <p:sldId id="263" r:id="rId13"/>
    <p:sldId id="347" r:id="rId14"/>
    <p:sldId id="265" r:id="rId15"/>
    <p:sldId id="266" r:id="rId16"/>
    <p:sldId id="268" r:id="rId17"/>
    <p:sldId id="269" r:id="rId18"/>
    <p:sldId id="270" r:id="rId19"/>
    <p:sldId id="271" r:id="rId20"/>
    <p:sldId id="272" r:id="rId21"/>
    <p:sldId id="273" r:id="rId22"/>
    <p:sldId id="342" r:id="rId23"/>
    <p:sldId id="274" r:id="rId24"/>
    <p:sldId id="343" r:id="rId25"/>
    <p:sldId id="344" r:id="rId26"/>
    <p:sldId id="345" r:id="rId27"/>
    <p:sldId id="346" r:id="rId28"/>
    <p:sldId id="348" r:id="rId29"/>
    <p:sldId id="350" r:id="rId30"/>
    <p:sldId id="349" r:id="rId31"/>
    <p:sldId id="353" r:id="rId32"/>
    <p:sldId id="354" r:id="rId33"/>
    <p:sldId id="355" r:id="rId34"/>
    <p:sldId id="357" r:id="rId35"/>
    <p:sldId id="358" r:id="rId36"/>
    <p:sldId id="359" r:id="rId37"/>
    <p:sldId id="360" r:id="rId38"/>
    <p:sldId id="361" r:id="rId39"/>
    <p:sldId id="351" r:id="rId40"/>
    <p:sldId id="352" r:id="rId41"/>
    <p:sldId id="35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1AE18DCE-BAD5-114F-B170-D1BC6EE60E5B}">
          <p14:sldIdLst>
            <p14:sldId id="256"/>
            <p14:sldId id="257"/>
            <p14:sldId id="258"/>
            <p14:sldId id="264"/>
            <p14:sldId id="362"/>
            <p14:sldId id="275"/>
            <p14:sldId id="259"/>
          </p14:sldIdLst>
        </p14:section>
        <p14:section name="What?" id="{E77E0692-D06B-784A-AF06-487EE1E6F70E}">
          <p14:sldIdLst>
            <p14:sldId id="260"/>
            <p14:sldId id="261"/>
            <p14:sldId id="267"/>
            <p14:sldId id="262"/>
          </p14:sldIdLst>
        </p14:section>
        <p14:section name="Why?" id="{7D81FE48-4169-734B-AAFB-39E60EAAD7C0}">
          <p14:sldIdLst>
            <p14:sldId id="263"/>
            <p14:sldId id="347"/>
            <p14:sldId id="265"/>
          </p14:sldIdLst>
        </p14:section>
        <p14:section name="How" id="{DFC7B9FC-B6E7-BF46-ADA3-FA1EA856C839}">
          <p14:sldIdLst>
            <p14:sldId id="266"/>
            <p14:sldId id="268"/>
            <p14:sldId id="269"/>
            <p14:sldId id="270"/>
            <p14:sldId id="271"/>
            <p14:sldId id="272"/>
            <p14:sldId id="273"/>
            <p14:sldId id="342"/>
            <p14:sldId id="274"/>
            <p14:sldId id="343"/>
            <p14:sldId id="344"/>
            <p14:sldId id="345"/>
            <p14:sldId id="346"/>
            <p14:sldId id="348"/>
            <p14:sldId id="350"/>
            <p14:sldId id="349"/>
            <p14:sldId id="353"/>
            <p14:sldId id="354"/>
            <p14:sldId id="355"/>
            <p14:sldId id="357"/>
            <p14:sldId id="358"/>
            <p14:sldId id="359"/>
            <p14:sldId id="360"/>
            <p14:sldId id="361"/>
            <p14:sldId id="351"/>
            <p14:sldId id="352"/>
            <p14:sldId id="3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p:restoredTop sz="94574"/>
  </p:normalViewPr>
  <p:slideViewPr>
    <p:cSldViewPr snapToGrid="0">
      <p:cViewPr varScale="1">
        <p:scale>
          <a:sx n="105" d="100"/>
          <a:sy n="105" d="100"/>
        </p:scale>
        <p:origin x="8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ata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ata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ata6.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rawing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rawing6.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2053B2-5F00-47F5-9EA3-012476AA4AA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E45CEAD-AA36-4367-9825-AEEC04AC695F}">
      <dgm:prSet/>
      <dgm:spPr/>
      <dgm:t>
        <a:bodyPr/>
        <a:lstStyle/>
        <a:p>
          <a:pPr>
            <a:lnSpc>
              <a:spcPct val="100000"/>
            </a:lnSpc>
          </a:pPr>
          <a:r>
            <a:rPr lang="en-US" dirty="0"/>
            <a:t>Calculus II – 400+ students across 10+ sections of 40 per semester (coordinated)</a:t>
          </a:r>
        </a:p>
      </dgm:t>
    </dgm:pt>
    <dgm:pt modelId="{A1806C87-E553-49FE-A54E-78DBCE0E7238}" type="parTrans" cxnId="{9799D5E2-9BAD-4A4C-AEE4-335DDD19253E}">
      <dgm:prSet/>
      <dgm:spPr/>
      <dgm:t>
        <a:bodyPr/>
        <a:lstStyle/>
        <a:p>
          <a:endParaRPr lang="en-US"/>
        </a:p>
      </dgm:t>
    </dgm:pt>
    <dgm:pt modelId="{3FBEF989-B873-46B3-BBF9-0F4592E13125}" type="sibTrans" cxnId="{9799D5E2-9BAD-4A4C-AEE4-335DDD19253E}">
      <dgm:prSet/>
      <dgm:spPr/>
      <dgm:t>
        <a:bodyPr/>
        <a:lstStyle/>
        <a:p>
          <a:endParaRPr lang="en-US"/>
        </a:p>
      </dgm:t>
    </dgm:pt>
    <dgm:pt modelId="{D8966538-AA8B-4CF1-A887-FADC09757527}">
      <dgm:prSet/>
      <dgm:spPr/>
      <dgm:t>
        <a:bodyPr/>
        <a:lstStyle/>
        <a:p>
          <a:pPr>
            <a:lnSpc>
              <a:spcPct val="100000"/>
            </a:lnSpc>
          </a:pPr>
          <a:r>
            <a:rPr lang="en-US" dirty="0"/>
            <a:t>Linear Algebra – 40 students per section per semester  (not coordinated, but multi-section course)</a:t>
          </a:r>
        </a:p>
      </dgm:t>
    </dgm:pt>
    <dgm:pt modelId="{74ADE23A-C3B3-4B3B-BEBD-1C4142A2D5D8}" type="parTrans" cxnId="{129ED3EA-2A02-482C-8631-221C5CF49761}">
      <dgm:prSet/>
      <dgm:spPr/>
      <dgm:t>
        <a:bodyPr/>
        <a:lstStyle/>
        <a:p>
          <a:endParaRPr lang="en-US"/>
        </a:p>
      </dgm:t>
    </dgm:pt>
    <dgm:pt modelId="{C138E4B7-61CF-4D1D-8866-9E894D567E06}" type="sibTrans" cxnId="{129ED3EA-2A02-482C-8631-221C5CF49761}">
      <dgm:prSet/>
      <dgm:spPr/>
      <dgm:t>
        <a:bodyPr/>
        <a:lstStyle/>
        <a:p>
          <a:endParaRPr lang="en-US"/>
        </a:p>
      </dgm:t>
    </dgm:pt>
    <dgm:pt modelId="{2213E78E-513E-4397-9142-8B0362FC6510}">
      <dgm:prSet/>
      <dgm:spPr/>
      <dgm:t>
        <a:bodyPr/>
        <a:lstStyle/>
        <a:p>
          <a:pPr>
            <a:lnSpc>
              <a:spcPct val="100000"/>
            </a:lnSpc>
          </a:pPr>
          <a:r>
            <a:rPr lang="en-US" dirty="0"/>
            <a:t>Foundations of Advanced Mathematics – 30 students per semester (single-section course)</a:t>
          </a:r>
        </a:p>
      </dgm:t>
    </dgm:pt>
    <dgm:pt modelId="{CECE1A58-B39F-42E6-BE1B-39A9B7269338}" type="parTrans" cxnId="{BF347EDC-CFE9-4990-AEC1-C8812EEE3DB1}">
      <dgm:prSet/>
      <dgm:spPr/>
      <dgm:t>
        <a:bodyPr/>
        <a:lstStyle/>
        <a:p>
          <a:endParaRPr lang="en-US"/>
        </a:p>
      </dgm:t>
    </dgm:pt>
    <dgm:pt modelId="{21D5E8EB-106C-4A1A-947B-88C9AB22A1A3}" type="sibTrans" cxnId="{BF347EDC-CFE9-4990-AEC1-C8812EEE3DB1}">
      <dgm:prSet/>
      <dgm:spPr/>
      <dgm:t>
        <a:bodyPr/>
        <a:lstStyle/>
        <a:p>
          <a:endParaRPr lang="en-US"/>
        </a:p>
      </dgm:t>
    </dgm:pt>
    <dgm:pt modelId="{9D3DAA15-C43C-4EA2-BBC7-BADB76D848BC}">
      <dgm:prSet/>
      <dgm:spPr/>
      <dgm:t>
        <a:bodyPr/>
        <a:lstStyle/>
        <a:p>
          <a:pPr>
            <a:lnSpc>
              <a:spcPct val="100000"/>
            </a:lnSpc>
          </a:pPr>
          <a:r>
            <a:rPr lang="en-US" dirty="0"/>
            <a:t>Topology - 35 students per semester (single-section course)</a:t>
          </a:r>
        </a:p>
      </dgm:t>
    </dgm:pt>
    <dgm:pt modelId="{0C471162-8124-431A-8107-97788B26F264}" type="parTrans" cxnId="{1F5FC2FB-720C-4F0D-8723-88102C41BD6D}">
      <dgm:prSet/>
      <dgm:spPr/>
      <dgm:t>
        <a:bodyPr/>
        <a:lstStyle/>
        <a:p>
          <a:endParaRPr lang="en-US"/>
        </a:p>
      </dgm:t>
    </dgm:pt>
    <dgm:pt modelId="{2E77343C-E2A5-4DD2-8731-81DAC4E0C7D1}" type="sibTrans" cxnId="{1F5FC2FB-720C-4F0D-8723-88102C41BD6D}">
      <dgm:prSet/>
      <dgm:spPr/>
      <dgm:t>
        <a:bodyPr/>
        <a:lstStyle/>
        <a:p>
          <a:endParaRPr lang="en-US"/>
        </a:p>
      </dgm:t>
    </dgm:pt>
    <dgm:pt modelId="{686706F6-D7AD-4DCD-B9CC-5EE709765209}" type="pres">
      <dgm:prSet presAssocID="{452053B2-5F00-47F5-9EA3-012476AA4AA7}" presName="root" presStyleCnt="0">
        <dgm:presLayoutVars>
          <dgm:dir/>
          <dgm:resizeHandles val="exact"/>
        </dgm:presLayoutVars>
      </dgm:prSet>
      <dgm:spPr/>
    </dgm:pt>
    <dgm:pt modelId="{46CBFFC0-78D3-41DB-8CA0-3F2CD1B118BF}" type="pres">
      <dgm:prSet presAssocID="{0E45CEAD-AA36-4367-9825-AEEC04AC695F}" presName="compNode" presStyleCnt="0"/>
      <dgm:spPr/>
    </dgm:pt>
    <dgm:pt modelId="{153BAE1D-723F-458B-82B9-486A12524F0D}" type="pres">
      <dgm:prSet presAssocID="{0E45CEAD-AA36-4367-9825-AEEC04AC695F}" presName="bgRect" presStyleLbl="bgShp" presStyleIdx="0" presStyleCnt="4"/>
      <dgm:spPr/>
    </dgm:pt>
    <dgm:pt modelId="{FD691F2F-6B6D-4E4A-A4A6-6EB429793E5D}" type="pres">
      <dgm:prSet presAssocID="{0E45CEAD-AA36-4367-9825-AEEC04AC695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athematics"/>
        </a:ext>
      </dgm:extLst>
    </dgm:pt>
    <dgm:pt modelId="{8F4B0064-4987-4D10-B3E1-B8186E221FA4}" type="pres">
      <dgm:prSet presAssocID="{0E45CEAD-AA36-4367-9825-AEEC04AC695F}" presName="spaceRect" presStyleCnt="0"/>
      <dgm:spPr/>
    </dgm:pt>
    <dgm:pt modelId="{2FEDB20B-E3F7-4A0C-B3D0-185E05B20C1D}" type="pres">
      <dgm:prSet presAssocID="{0E45CEAD-AA36-4367-9825-AEEC04AC695F}" presName="parTx" presStyleLbl="revTx" presStyleIdx="0" presStyleCnt="4">
        <dgm:presLayoutVars>
          <dgm:chMax val="0"/>
          <dgm:chPref val="0"/>
        </dgm:presLayoutVars>
      </dgm:prSet>
      <dgm:spPr/>
    </dgm:pt>
    <dgm:pt modelId="{28CA15B2-E7DA-4B12-8A55-495C25E643A8}" type="pres">
      <dgm:prSet presAssocID="{3FBEF989-B873-46B3-BBF9-0F4592E13125}" presName="sibTrans" presStyleCnt="0"/>
      <dgm:spPr/>
    </dgm:pt>
    <dgm:pt modelId="{416BD07A-1B7F-402A-B2AB-CBA5647A3AE9}" type="pres">
      <dgm:prSet presAssocID="{D8966538-AA8B-4CF1-A887-FADC09757527}" presName="compNode" presStyleCnt="0"/>
      <dgm:spPr/>
    </dgm:pt>
    <dgm:pt modelId="{0EFE168F-0101-4CFA-A2FE-38B818E2C9DF}" type="pres">
      <dgm:prSet presAssocID="{D8966538-AA8B-4CF1-A887-FADC09757527}" presName="bgRect" presStyleLbl="bgShp" presStyleIdx="1" presStyleCnt="4"/>
      <dgm:spPr/>
    </dgm:pt>
    <dgm:pt modelId="{B9938D97-2BC5-4F2F-BC98-7819D5EB749E}" type="pres">
      <dgm:prSet presAssocID="{D8966538-AA8B-4CF1-A887-FADC0975752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alculator"/>
        </a:ext>
      </dgm:extLst>
    </dgm:pt>
    <dgm:pt modelId="{AB862691-C59E-44EF-A7A0-C5E4DE2F45F4}" type="pres">
      <dgm:prSet presAssocID="{D8966538-AA8B-4CF1-A887-FADC09757527}" presName="spaceRect" presStyleCnt="0"/>
      <dgm:spPr/>
    </dgm:pt>
    <dgm:pt modelId="{D9DDC026-BFC5-4C4D-A3B8-916EAD45042C}" type="pres">
      <dgm:prSet presAssocID="{D8966538-AA8B-4CF1-A887-FADC09757527}" presName="parTx" presStyleLbl="revTx" presStyleIdx="1" presStyleCnt="4">
        <dgm:presLayoutVars>
          <dgm:chMax val="0"/>
          <dgm:chPref val="0"/>
        </dgm:presLayoutVars>
      </dgm:prSet>
      <dgm:spPr/>
    </dgm:pt>
    <dgm:pt modelId="{02CA5061-9CAA-444E-BE46-0D7C2F7E239A}" type="pres">
      <dgm:prSet presAssocID="{C138E4B7-61CF-4D1D-8866-9E894D567E06}" presName="sibTrans" presStyleCnt="0"/>
      <dgm:spPr/>
    </dgm:pt>
    <dgm:pt modelId="{26ED5D70-6786-4E17-B23C-EDD122940014}" type="pres">
      <dgm:prSet presAssocID="{2213E78E-513E-4397-9142-8B0362FC6510}" presName="compNode" presStyleCnt="0"/>
      <dgm:spPr/>
    </dgm:pt>
    <dgm:pt modelId="{6C660598-408D-474B-A038-B5FF78C2D824}" type="pres">
      <dgm:prSet presAssocID="{2213E78E-513E-4397-9142-8B0362FC6510}" presName="bgRect" presStyleLbl="bgShp" presStyleIdx="2" presStyleCnt="4"/>
      <dgm:spPr/>
    </dgm:pt>
    <dgm:pt modelId="{07A819B8-E0A1-4DCD-B4EA-EB9F0157D285}" type="pres">
      <dgm:prSet presAssocID="{2213E78E-513E-4397-9142-8B0362FC651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iploma Roll"/>
        </a:ext>
      </dgm:extLst>
    </dgm:pt>
    <dgm:pt modelId="{8DB41C6C-A490-472A-A176-27A100DEE10B}" type="pres">
      <dgm:prSet presAssocID="{2213E78E-513E-4397-9142-8B0362FC6510}" presName="spaceRect" presStyleCnt="0"/>
      <dgm:spPr/>
    </dgm:pt>
    <dgm:pt modelId="{C649F20E-B49E-47C2-AC2B-E8711D6CC5AD}" type="pres">
      <dgm:prSet presAssocID="{2213E78E-513E-4397-9142-8B0362FC6510}" presName="parTx" presStyleLbl="revTx" presStyleIdx="2" presStyleCnt="4">
        <dgm:presLayoutVars>
          <dgm:chMax val="0"/>
          <dgm:chPref val="0"/>
        </dgm:presLayoutVars>
      </dgm:prSet>
      <dgm:spPr/>
    </dgm:pt>
    <dgm:pt modelId="{78167092-388C-4016-AEB1-80FD0320764E}" type="pres">
      <dgm:prSet presAssocID="{21D5E8EB-106C-4A1A-947B-88C9AB22A1A3}" presName="sibTrans" presStyleCnt="0"/>
      <dgm:spPr/>
    </dgm:pt>
    <dgm:pt modelId="{4BD052E8-8FA3-4B14-A1B2-6F087A21EAA1}" type="pres">
      <dgm:prSet presAssocID="{9D3DAA15-C43C-4EA2-BBC7-BADB76D848BC}" presName="compNode" presStyleCnt="0"/>
      <dgm:spPr/>
    </dgm:pt>
    <dgm:pt modelId="{C5B379F0-7C69-4257-9DE4-F0E5C5126B30}" type="pres">
      <dgm:prSet presAssocID="{9D3DAA15-C43C-4EA2-BBC7-BADB76D848BC}" presName="bgRect" presStyleLbl="bgShp" presStyleIdx="3" presStyleCnt="4"/>
      <dgm:spPr/>
    </dgm:pt>
    <dgm:pt modelId="{BF38C52D-C413-4796-A625-6DA3D9091BAB}" type="pres">
      <dgm:prSet presAssocID="{9D3DAA15-C43C-4EA2-BBC7-BADB76D848BC}"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Network"/>
        </a:ext>
      </dgm:extLst>
    </dgm:pt>
    <dgm:pt modelId="{4A9B343D-7661-44C1-A853-18A94A4366F7}" type="pres">
      <dgm:prSet presAssocID="{9D3DAA15-C43C-4EA2-BBC7-BADB76D848BC}" presName="spaceRect" presStyleCnt="0"/>
      <dgm:spPr/>
    </dgm:pt>
    <dgm:pt modelId="{5B9C0519-4E8E-44F3-9A87-FE934813D790}" type="pres">
      <dgm:prSet presAssocID="{9D3DAA15-C43C-4EA2-BBC7-BADB76D848BC}" presName="parTx" presStyleLbl="revTx" presStyleIdx="3" presStyleCnt="4">
        <dgm:presLayoutVars>
          <dgm:chMax val="0"/>
          <dgm:chPref val="0"/>
        </dgm:presLayoutVars>
      </dgm:prSet>
      <dgm:spPr/>
    </dgm:pt>
  </dgm:ptLst>
  <dgm:cxnLst>
    <dgm:cxn modelId="{05FAC519-FABD-44CE-B75B-864F27D51022}" type="presOf" srcId="{2213E78E-513E-4397-9142-8B0362FC6510}" destId="{C649F20E-B49E-47C2-AC2B-E8711D6CC5AD}" srcOrd="0" destOrd="0" presId="urn:microsoft.com/office/officeart/2018/2/layout/IconVerticalSolidList"/>
    <dgm:cxn modelId="{CD93E331-C55E-4BA1-AAFA-5C90EE018A82}" type="presOf" srcId="{9D3DAA15-C43C-4EA2-BBC7-BADB76D848BC}" destId="{5B9C0519-4E8E-44F3-9A87-FE934813D790}" srcOrd="0" destOrd="0" presId="urn:microsoft.com/office/officeart/2018/2/layout/IconVerticalSolidList"/>
    <dgm:cxn modelId="{0FCBA436-79B0-444A-BDC2-7EDAB4DA6AE5}" type="presOf" srcId="{0E45CEAD-AA36-4367-9825-AEEC04AC695F}" destId="{2FEDB20B-E3F7-4A0C-B3D0-185E05B20C1D}" srcOrd="0" destOrd="0" presId="urn:microsoft.com/office/officeart/2018/2/layout/IconVerticalSolidList"/>
    <dgm:cxn modelId="{81C2D43D-76AA-4D56-8E6B-EC7FCE9DD032}" type="presOf" srcId="{452053B2-5F00-47F5-9EA3-012476AA4AA7}" destId="{686706F6-D7AD-4DCD-B9CC-5EE709765209}" srcOrd="0" destOrd="0" presId="urn:microsoft.com/office/officeart/2018/2/layout/IconVerticalSolidList"/>
    <dgm:cxn modelId="{1C9CFF5F-62B8-4C51-AA7A-EACAD8BEEC61}" type="presOf" srcId="{D8966538-AA8B-4CF1-A887-FADC09757527}" destId="{D9DDC026-BFC5-4C4D-A3B8-916EAD45042C}" srcOrd="0" destOrd="0" presId="urn:microsoft.com/office/officeart/2018/2/layout/IconVerticalSolidList"/>
    <dgm:cxn modelId="{BF347EDC-CFE9-4990-AEC1-C8812EEE3DB1}" srcId="{452053B2-5F00-47F5-9EA3-012476AA4AA7}" destId="{2213E78E-513E-4397-9142-8B0362FC6510}" srcOrd="2" destOrd="0" parTransId="{CECE1A58-B39F-42E6-BE1B-39A9B7269338}" sibTransId="{21D5E8EB-106C-4A1A-947B-88C9AB22A1A3}"/>
    <dgm:cxn modelId="{9799D5E2-9BAD-4A4C-AEE4-335DDD19253E}" srcId="{452053B2-5F00-47F5-9EA3-012476AA4AA7}" destId="{0E45CEAD-AA36-4367-9825-AEEC04AC695F}" srcOrd="0" destOrd="0" parTransId="{A1806C87-E553-49FE-A54E-78DBCE0E7238}" sibTransId="{3FBEF989-B873-46B3-BBF9-0F4592E13125}"/>
    <dgm:cxn modelId="{129ED3EA-2A02-482C-8631-221C5CF49761}" srcId="{452053B2-5F00-47F5-9EA3-012476AA4AA7}" destId="{D8966538-AA8B-4CF1-A887-FADC09757527}" srcOrd="1" destOrd="0" parTransId="{74ADE23A-C3B3-4B3B-BEBD-1C4142A2D5D8}" sibTransId="{C138E4B7-61CF-4D1D-8866-9E894D567E06}"/>
    <dgm:cxn modelId="{1F5FC2FB-720C-4F0D-8723-88102C41BD6D}" srcId="{452053B2-5F00-47F5-9EA3-012476AA4AA7}" destId="{9D3DAA15-C43C-4EA2-BBC7-BADB76D848BC}" srcOrd="3" destOrd="0" parTransId="{0C471162-8124-431A-8107-97788B26F264}" sibTransId="{2E77343C-E2A5-4DD2-8731-81DAC4E0C7D1}"/>
    <dgm:cxn modelId="{F33BAA73-CC62-43B8-907D-5CA6A9F2F857}" type="presParOf" srcId="{686706F6-D7AD-4DCD-B9CC-5EE709765209}" destId="{46CBFFC0-78D3-41DB-8CA0-3F2CD1B118BF}" srcOrd="0" destOrd="0" presId="urn:microsoft.com/office/officeart/2018/2/layout/IconVerticalSolidList"/>
    <dgm:cxn modelId="{8C52C0E5-887F-4F83-8CA3-47DEE2E4A3EB}" type="presParOf" srcId="{46CBFFC0-78D3-41DB-8CA0-3F2CD1B118BF}" destId="{153BAE1D-723F-458B-82B9-486A12524F0D}" srcOrd="0" destOrd="0" presId="urn:microsoft.com/office/officeart/2018/2/layout/IconVerticalSolidList"/>
    <dgm:cxn modelId="{16BA92CE-4F7E-4B56-967B-01CD735CA08D}" type="presParOf" srcId="{46CBFFC0-78D3-41DB-8CA0-3F2CD1B118BF}" destId="{FD691F2F-6B6D-4E4A-A4A6-6EB429793E5D}" srcOrd="1" destOrd="0" presId="urn:microsoft.com/office/officeart/2018/2/layout/IconVerticalSolidList"/>
    <dgm:cxn modelId="{A68BA79C-52C3-4C3A-A57E-D969AAB9314F}" type="presParOf" srcId="{46CBFFC0-78D3-41DB-8CA0-3F2CD1B118BF}" destId="{8F4B0064-4987-4D10-B3E1-B8186E221FA4}" srcOrd="2" destOrd="0" presId="urn:microsoft.com/office/officeart/2018/2/layout/IconVerticalSolidList"/>
    <dgm:cxn modelId="{6E28484F-1309-4F9C-AB91-C73662549180}" type="presParOf" srcId="{46CBFFC0-78D3-41DB-8CA0-3F2CD1B118BF}" destId="{2FEDB20B-E3F7-4A0C-B3D0-185E05B20C1D}" srcOrd="3" destOrd="0" presId="urn:microsoft.com/office/officeart/2018/2/layout/IconVerticalSolidList"/>
    <dgm:cxn modelId="{4A341396-A343-4EFE-95AA-C7EB155CF506}" type="presParOf" srcId="{686706F6-D7AD-4DCD-B9CC-5EE709765209}" destId="{28CA15B2-E7DA-4B12-8A55-495C25E643A8}" srcOrd="1" destOrd="0" presId="urn:microsoft.com/office/officeart/2018/2/layout/IconVerticalSolidList"/>
    <dgm:cxn modelId="{842BDA05-E0A5-4B08-B0A7-A32D7BFB5FA6}" type="presParOf" srcId="{686706F6-D7AD-4DCD-B9CC-5EE709765209}" destId="{416BD07A-1B7F-402A-B2AB-CBA5647A3AE9}" srcOrd="2" destOrd="0" presId="urn:microsoft.com/office/officeart/2018/2/layout/IconVerticalSolidList"/>
    <dgm:cxn modelId="{50F935EA-E263-42D4-A72C-6038AF12523A}" type="presParOf" srcId="{416BD07A-1B7F-402A-B2AB-CBA5647A3AE9}" destId="{0EFE168F-0101-4CFA-A2FE-38B818E2C9DF}" srcOrd="0" destOrd="0" presId="urn:microsoft.com/office/officeart/2018/2/layout/IconVerticalSolidList"/>
    <dgm:cxn modelId="{6A2924EA-DA9C-41A8-8F81-64A9EB6301F1}" type="presParOf" srcId="{416BD07A-1B7F-402A-B2AB-CBA5647A3AE9}" destId="{B9938D97-2BC5-4F2F-BC98-7819D5EB749E}" srcOrd="1" destOrd="0" presId="urn:microsoft.com/office/officeart/2018/2/layout/IconVerticalSolidList"/>
    <dgm:cxn modelId="{AF19255E-E93C-48FE-AC5D-46C5CAA2EA58}" type="presParOf" srcId="{416BD07A-1B7F-402A-B2AB-CBA5647A3AE9}" destId="{AB862691-C59E-44EF-A7A0-C5E4DE2F45F4}" srcOrd="2" destOrd="0" presId="urn:microsoft.com/office/officeart/2018/2/layout/IconVerticalSolidList"/>
    <dgm:cxn modelId="{C60D3346-2ED2-4C15-8475-A89B8E368619}" type="presParOf" srcId="{416BD07A-1B7F-402A-B2AB-CBA5647A3AE9}" destId="{D9DDC026-BFC5-4C4D-A3B8-916EAD45042C}" srcOrd="3" destOrd="0" presId="urn:microsoft.com/office/officeart/2018/2/layout/IconVerticalSolidList"/>
    <dgm:cxn modelId="{F272DB48-8B2A-4BD0-A6DD-7451DB1F23F6}" type="presParOf" srcId="{686706F6-D7AD-4DCD-B9CC-5EE709765209}" destId="{02CA5061-9CAA-444E-BE46-0D7C2F7E239A}" srcOrd="3" destOrd="0" presId="urn:microsoft.com/office/officeart/2018/2/layout/IconVerticalSolidList"/>
    <dgm:cxn modelId="{7997D506-D9B5-4E78-BDD9-42371B8FF8F6}" type="presParOf" srcId="{686706F6-D7AD-4DCD-B9CC-5EE709765209}" destId="{26ED5D70-6786-4E17-B23C-EDD122940014}" srcOrd="4" destOrd="0" presId="urn:microsoft.com/office/officeart/2018/2/layout/IconVerticalSolidList"/>
    <dgm:cxn modelId="{E89C8747-F00F-4763-87F8-381CCC6187A2}" type="presParOf" srcId="{26ED5D70-6786-4E17-B23C-EDD122940014}" destId="{6C660598-408D-474B-A038-B5FF78C2D824}" srcOrd="0" destOrd="0" presId="urn:microsoft.com/office/officeart/2018/2/layout/IconVerticalSolidList"/>
    <dgm:cxn modelId="{DC6132DA-FC10-4A24-B145-E3221D0B984E}" type="presParOf" srcId="{26ED5D70-6786-4E17-B23C-EDD122940014}" destId="{07A819B8-E0A1-4DCD-B4EA-EB9F0157D285}" srcOrd="1" destOrd="0" presId="urn:microsoft.com/office/officeart/2018/2/layout/IconVerticalSolidList"/>
    <dgm:cxn modelId="{D1B21B56-5AEF-496B-82D6-69A7BD214B7D}" type="presParOf" srcId="{26ED5D70-6786-4E17-B23C-EDD122940014}" destId="{8DB41C6C-A490-472A-A176-27A100DEE10B}" srcOrd="2" destOrd="0" presId="urn:microsoft.com/office/officeart/2018/2/layout/IconVerticalSolidList"/>
    <dgm:cxn modelId="{51B67BA3-DC1C-4726-9963-0457CB55765A}" type="presParOf" srcId="{26ED5D70-6786-4E17-B23C-EDD122940014}" destId="{C649F20E-B49E-47C2-AC2B-E8711D6CC5AD}" srcOrd="3" destOrd="0" presId="urn:microsoft.com/office/officeart/2018/2/layout/IconVerticalSolidList"/>
    <dgm:cxn modelId="{F09B116E-13F4-424E-AEF5-DEFD3801E0E5}" type="presParOf" srcId="{686706F6-D7AD-4DCD-B9CC-5EE709765209}" destId="{78167092-388C-4016-AEB1-80FD0320764E}" srcOrd="5" destOrd="0" presId="urn:microsoft.com/office/officeart/2018/2/layout/IconVerticalSolidList"/>
    <dgm:cxn modelId="{A3BD219B-5DC7-4309-B7DE-934310DCB7D2}" type="presParOf" srcId="{686706F6-D7AD-4DCD-B9CC-5EE709765209}" destId="{4BD052E8-8FA3-4B14-A1B2-6F087A21EAA1}" srcOrd="6" destOrd="0" presId="urn:microsoft.com/office/officeart/2018/2/layout/IconVerticalSolidList"/>
    <dgm:cxn modelId="{BC3142E6-92BE-462D-9D47-60F01FFCF6CE}" type="presParOf" srcId="{4BD052E8-8FA3-4B14-A1B2-6F087A21EAA1}" destId="{C5B379F0-7C69-4257-9DE4-F0E5C5126B30}" srcOrd="0" destOrd="0" presId="urn:microsoft.com/office/officeart/2018/2/layout/IconVerticalSolidList"/>
    <dgm:cxn modelId="{DD6CF4A0-0EB9-4CF6-8191-92F626A22D81}" type="presParOf" srcId="{4BD052E8-8FA3-4B14-A1B2-6F087A21EAA1}" destId="{BF38C52D-C413-4796-A625-6DA3D9091BAB}" srcOrd="1" destOrd="0" presId="urn:microsoft.com/office/officeart/2018/2/layout/IconVerticalSolidList"/>
    <dgm:cxn modelId="{3912051E-AD86-48A4-B7EA-421A42C09942}" type="presParOf" srcId="{4BD052E8-8FA3-4B14-A1B2-6F087A21EAA1}" destId="{4A9B343D-7661-44C1-A853-18A94A4366F7}" srcOrd="2" destOrd="0" presId="urn:microsoft.com/office/officeart/2018/2/layout/IconVerticalSolidList"/>
    <dgm:cxn modelId="{7736F092-FF79-494E-ACC8-9951E7F8BDAA}" type="presParOf" srcId="{4BD052E8-8FA3-4B14-A1B2-6F087A21EAA1}" destId="{5B9C0519-4E8E-44F3-9A87-FE934813D79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4B83D4-1AEF-44E9-8CB9-A534D96F3D67}"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0E74ADAA-A45C-4891-9672-877EEA3110B7}">
      <dgm:prSet/>
      <dgm:spPr/>
      <dgm:t>
        <a:bodyPr/>
        <a:lstStyle/>
        <a:p>
          <a:r>
            <a:rPr lang="en-US"/>
            <a:t>Pre-class direct instruction, where students learn at their own pace in an individual learning space</a:t>
          </a:r>
        </a:p>
      </dgm:t>
    </dgm:pt>
    <dgm:pt modelId="{CAA08952-4E7B-4CA6-85A7-7310065136E9}" type="parTrans" cxnId="{5AE642AE-7FEF-4C59-AC63-A9DB71B86573}">
      <dgm:prSet/>
      <dgm:spPr/>
      <dgm:t>
        <a:bodyPr/>
        <a:lstStyle/>
        <a:p>
          <a:endParaRPr lang="en-US"/>
        </a:p>
      </dgm:t>
    </dgm:pt>
    <dgm:pt modelId="{9655A246-2FE6-42A9-A14C-2DDD1B7A5340}" type="sibTrans" cxnId="{5AE642AE-7FEF-4C59-AC63-A9DB71B86573}">
      <dgm:prSet/>
      <dgm:spPr/>
      <dgm:t>
        <a:bodyPr/>
        <a:lstStyle/>
        <a:p>
          <a:endParaRPr lang="en-US"/>
        </a:p>
      </dgm:t>
    </dgm:pt>
    <dgm:pt modelId="{73690848-0C7D-42DF-8767-E0B12D5BBA8B}">
      <dgm:prSet/>
      <dgm:spPr/>
      <dgm:t>
        <a:bodyPr/>
        <a:lstStyle/>
        <a:p>
          <a:r>
            <a:rPr lang="en-US"/>
            <a:t>In-class active learning, where students engage in higher-order learning activities such as applying concepts and solving problems in a group learning space with instructor and peers</a:t>
          </a:r>
        </a:p>
      </dgm:t>
    </dgm:pt>
    <dgm:pt modelId="{DE5241C7-8FFA-49D3-A17A-8E911465553B}" type="parTrans" cxnId="{6079340F-6251-408B-89A7-DDCDF08F51BF}">
      <dgm:prSet/>
      <dgm:spPr/>
      <dgm:t>
        <a:bodyPr/>
        <a:lstStyle/>
        <a:p>
          <a:endParaRPr lang="en-US"/>
        </a:p>
      </dgm:t>
    </dgm:pt>
    <dgm:pt modelId="{B9271817-5192-4DB8-8662-CFE8FDEB123A}" type="sibTrans" cxnId="{6079340F-6251-408B-89A7-DDCDF08F51BF}">
      <dgm:prSet/>
      <dgm:spPr/>
      <dgm:t>
        <a:bodyPr/>
        <a:lstStyle/>
        <a:p>
          <a:endParaRPr lang="en-US"/>
        </a:p>
      </dgm:t>
    </dgm:pt>
    <dgm:pt modelId="{D4D0CB3A-50D5-7843-84BE-AF2635912BE5}" type="pres">
      <dgm:prSet presAssocID="{274B83D4-1AEF-44E9-8CB9-A534D96F3D67}" presName="hierChild1" presStyleCnt="0">
        <dgm:presLayoutVars>
          <dgm:chPref val="1"/>
          <dgm:dir/>
          <dgm:animOne val="branch"/>
          <dgm:animLvl val="lvl"/>
          <dgm:resizeHandles/>
        </dgm:presLayoutVars>
      </dgm:prSet>
      <dgm:spPr/>
    </dgm:pt>
    <dgm:pt modelId="{E96E4AFC-4AD0-5D42-8BCF-6C64A42E67C4}" type="pres">
      <dgm:prSet presAssocID="{0E74ADAA-A45C-4891-9672-877EEA3110B7}" presName="hierRoot1" presStyleCnt="0"/>
      <dgm:spPr/>
    </dgm:pt>
    <dgm:pt modelId="{0BD0B9EE-D9E1-BC44-98CF-13725644503C}" type="pres">
      <dgm:prSet presAssocID="{0E74ADAA-A45C-4891-9672-877EEA3110B7}" presName="composite" presStyleCnt="0"/>
      <dgm:spPr/>
    </dgm:pt>
    <dgm:pt modelId="{96C1D903-F2ED-A44C-99B6-8B9D43093DF6}" type="pres">
      <dgm:prSet presAssocID="{0E74ADAA-A45C-4891-9672-877EEA3110B7}" presName="background" presStyleLbl="node0" presStyleIdx="0" presStyleCnt="2"/>
      <dgm:spPr/>
    </dgm:pt>
    <dgm:pt modelId="{CE3D12B2-FE4F-ED41-B6CC-8CF201B02F0E}" type="pres">
      <dgm:prSet presAssocID="{0E74ADAA-A45C-4891-9672-877EEA3110B7}" presName="text" presStyleLbl="fgAcc0" presStyleIdx="0" presStyleCnt="2">
        <dgm:presLayoutVars>
          <dgm:chPref val="3"/>
        </dgm:presLayoutVars>
      </dgm:prSet>
      <dgm:spPr/>
    </dgm:pt>
    <dgm:pt modelId="{B6B11988-CF56-8741-A6AF-41A83671EFDE}" type="pres">
      <dgm:prSet presAssocID="{0E74ADAA-A45C-4891-9672-877EEA3110B7}" presName="hierChild2" presStyleCnt="0"/>
      <dgm:spPr/>
    </dgm:pt>
    <dgm:pt modelId="{0A24B9A0-7C62-F34F-8824-B41AA530B9BF}" type="pres">
      <dgm:prSet presAssocID="{73690848-0C7D-42DF-8767-E0B12D5BBA8B}" presName="hierRoot1" presStyleCnt="0"/>
      <dgm:spPr/>
    </dgm:pt>
    <dgm:pt modelId="{13F3EC5B-FA4A-2440-B7C2-639732470A61}" type="pres">
      <dgm:prSet presAssocID="{73690848-0C7D-42DF-8767-E0B12D5BBA8B}" presName="composite" presStyleCnt="0"/>
      <dgm:spPr/>
    </dgm:pt>
    <dgm:pt modelId="{1E1D8A89-A640-3940-951E-CB7A9705C28B}" type="pres">
      <dgm:prSet presAssocID="{73690848-0C7D-42DF-8767-E0B12D5BBA8B}" presName="background" presStyleLbl="node0" presStyleIdx="1" presStyleCnt="2"/>
      <dgm:spPr/>
    </dgm:pt>
    <dgm:pt modelId="{98F92844-B8E4-D54E-8C94-1C8752A4BF82}" type="pres">
      <dgm:prSet presAssocID="{73690848-0C7D-42DF-8767-E0B12D5BBA8B}" presName="text" presStyleLbl="fgAcc0" presStyleIdx="1" presStyleCnt="2">
        <dgm:presLayoutVars>
          <dgm:chPref val="3"/>
        </dgm:presLayoutVars>
      </dgm:prSet>
      <dgm:spPr/>
    </dgm:pt>
    <dgm:pt modelId="{8CCEBE86-80F6-6B4E-96F9-B63781CF9628}" type="pres">
      <dgm:prSet presAssocID="{73690848-0C7D-42DF-8767-E0B12D5BBA8B}" presName="hierChild2" presStyleCnt="0"/>
      <dgm:spPr/>
    </dgm:pt>
  </dgm:ptLst>
  <dgm:cxnLst>
    <dgm:cxn modelId="{6079340F-6251-408B-89A7-DDCDF08F51BF}" srcId="{274B83D4-1AEF-44E9-8CB9-A534D96F3D67}" destId="{73690848-0C7D-42DF-8767-E0B12D5BBA8B}" srcOrd="1" destOrd="0" parTransId="{DE5241C7-8FFA-49D3-A17A-8E911465553B}" sibTransId="{B9271817-5192-4DB8-8662-CFE8FDEB123A}"/>
    <dgm:cxn modelId="{8D493E61-D41F-1B49-8E49-AE0CB43C0096}" type="presOf" srcId="{274B83D4-1AEF-44E9-8CB9-A534D96F3D67}" destId="{D4D0CB3A-50D5-7843-84BE-AF2635912BE5}" srcOrd="0" destOrd="0" presId="urn:microsoft.com/office/officeart/2005/8/layout/hierarchy1"/>
    <dgm:cxn modelId="{5AE642AE-7FEF-4C59-AC63-A9DB71B86573}" srcId="{274B83D4-1AEF-44E9-8CB9-A534D96F3D67}" destId="{0E74ADAA-A45C-4891-9672-877EEA3110B7}" srcOrd="0" destOrd="0" parTransId="{CAA08952-4E7B-4CA6-85A7-7310065136E9}" sibTransId="{9655A246-2FE6-42A9-A14C-2DDD1B7A5340}"/>
    <dgm:cxn modelId="{066F57B3-8EF0-744C-9A37-AC5827967798}" type="presOf" srcId="{0E74ADAA-A45C-4891-9672-877EEA3110B7}" destId="{CE3D12B2-FE4F-ED41-B6CC-8CF201B02F0E}" srcOrd="0" destOrd="0" presId="urn:microsoft.com/office/officeart/2005/8/layout/hierarchy1"/>
    <dgm:cxn modelId="{653B3EFB-A5C3-3F48-8B4F-3F848F2F6D9E}" type="presOf" srcId="{73690848-0C7D-42DF-8767-E0B12D5BBA8B}" destId="{98F92844-B8E4-D54E-8C94-1C8752A4BF82}" srcOrd="0" destOrd="0" presId="urn:microsoft.com/office/officeart/2005/8/layout/hierarchy1"/>
    <dgm:cxn modelId="{DCC5960C-CE01-144D-AA67-16AB14E0D5B9}" type="presParOf" srcId="{D4D0CB3A-50D5-7843-84BE-AF2635912BE5}" destId="{E96E4AFC-4AD0-5D42-8BCF-6C64A42E67C4}" srcOrd="0" destOrd="0" presId="urn:microsoft.com/office/officeart/2005/8/layout/hierarchy1"/>
    <dgm:cxn modelId="{3D1C4FFE-9C6B-794D-A594-750448A7C4A1}" type="presParOf" srcId="{E96E4AFC-4AD0-5D42-8BCF-6C64A42E67C4}" destId="{0BD0B9EE-D9E1-BC44-98CF-13725644503C}" srcOrd="0" destOrd="0" presId="urn:microsoft.com/office/officeart/2005/8/layout/hierarchy1"/>
    <dgm:cxn modelId="{8C80334A-C583-9B44-B3D0-409B49677924}" type="presParOf" srcId="{0BD0B9EE-D9E1-BC44-98CF-13725644503C}" destId="{96C1D903-F2ED-A44C-99B6-8B9D43093DF6}" srcOrd="0" destOrd="0" presId="urn:microsoft.com/office/officeart/2005/8/layout/hierarchy1"/>
    <dgm:cxn modelId="{B146D20F-807D-DC41-A159-999589F9114D}" type="presParOf" srcId="{0BD0B9EE-D9E1-BC44-98CF-13725644503C}" destId="{CE3D12B2-FE4F-ED41-B6CC-8CF201B02F0E}" srcOrd="1" destOrd="0" presId="urn:microsoft.com/office/officeart/2005/8/layout/hierarchy1"/>
    <dgm:cxn modelId="{0931EFDB-00EA-9045-BA10-6DFED8C6F0D1}" type="presParOf" srcId="{E96E4AFC-4AD0-5D42-8BCF-6C64A42E67C4}" destId="{B6B11988-CF56-8741-A6AF-41A83671EFDE}" srcOrd="1" destOrd="0" presId="urn:microsoft.com/office/officeart/2005/8/layout/hierarchy1"/>
    <dgm:cxn modelId="{C53C6C1A-CB22-9A4A-B533-F9BE9D6F3D26}" type="presParOf" srcId="{D4D0CB3A-50D5-7843-84BE-AF2635912BE5}" destId="{0A24B9A0-7C62-F34F-8824-B41AA530B9BF}" srcOrd="1" destOrd="0" presId="urn:microsoft.com/office/officeart/2005/8/layout/hierarchy1"/>
    <dgm:cxn modelId="{6430F50A-BA67-7544-AF6C-FB4437128F77}" type="presParOf" srcId="{0A24B9A0-7C62-F34F-8824-B41AA530B9BF}" destId="{13F3EC5B-FA4A-2440-B7C2-639732470A61}" srcOrd="0" destOrd="0" presId="urn:microsoft.com/office/officeart/2005/8/layout/hierarchy1"/>
    <dgm:cxn modelId="{10082A07-BC4A-9E44-AA0D-349F50F53ADD}" type="presParOf" srcId="{13F3EC5B-FA4A-2440-B7C2-639732470A61}" destId="{1E1D8A89-A640-3940-951E-CB7A9705C28B}" srcOrd="0" destOrd="0" presId="urn:microsoft.com/office/officeart/2005/8/layout/hierarchy1"/>
    <dgm:cxn modelId="{FCB124F0-15EF-2841-AEEA-423B825AB5B8}" type="presParOf" srcId="{13F3EC5B-FA4A-2440-B7C2-639732470A61}" destId="{98F92844-B8E4-D54E-8C94-1C8752A4BF82}" srcOrd="1" destOrd="0" presId="urn:microsoft.com/office/officeart/2005/8/layout/hierarchy1"/>
    <dgm:cxn modelId="{628FB976-ABFA-5E4A-8775-6EECC2AF4545}" type="presParOf" srcId="{0A24B9A0-7C62-F34F-8824-B41AA530B9BF}" destId="{8CCEBE86-80F6-6B4E-96F9-B63781CF962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170028-BB11-4C70-BC7C-ED6ADF69DD77}"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6C05A270-2D10-4F37-B1C6-71A6FD50A601}">
      <dgm:prSet/>
      <dgm:spPr/>
      <dgm:t>
        <a:bodyPr/>
        <a:lstStyle/>
        <a:p>
          <a:r>
            <a:rPr lang="en-US"/>
            <a:t>The starting point is knowing what you want students to get out of a particular topic. What do you want them to know or be able to do?</a:t>
          </a:r>
        </a:p>
      </dgm:t>
    </dgm:pt>
    <dgm:pt modelId="{6675ECBB-FF13-48DB-9A7B-2B14F196E967}" type="parTrans" cxnId="{D64D3D49-30C8-4506-AD2B-033B7667EDD0}">
      <dgm:prSet/>
      <dgm:spPr/>
      <dgm:t>
        <a:bodyPr/>
        <a:lstStyle/>
        <a:p>
          <a:endParaRPr lang="en-US"/>
        </a:p>
      </dgm:t>
    </dgm:pt>
    <dgm:pt modelId="{615CDF77-3688-4311-9923-F2EF3339C516}" type="sibTrans" cxnId="{D64D3D49-30C8-4506-AD2B-033B7667EDD0}">
      <dgm:prSet/>
      <dgm:spPr/>
      <dgm:t>
        <a:bodyPr/>
        <a:lstStyle/>
        <a:p>
          <a:endParaRPr lang="en-US"/>
        </a:p>
      </dgm:t>
    </dgm:pt>
    <dgm:pt modelId="{A69E9E19-B832-499C-81BD-D3E245A3F156}">
      <dgm:prSet/>
      <dgm:spPr/>
      <dgm:t>
        <a:bodyPr/>
        <a:lstStyle/>
        <a:p>
          <a:r>
            <a:rPr lang="en-US"/>
            <a:t>Generally, move the “easier” or “lower level” stuff outside</a:t>
          </a:r>
        </a:p>
      </dgm:t>
    </dgm:pt>
    <dgm:pt modelId="{4959BF58-61E4-4378-AEF9-936A2A20D6C9}" type="parTrans" cxnId="{AE72473D-0FD8-41FB-99EC-1C45AC473420}">
      <dgm:prSet/>
      <dgm:spPr/>
      <dgm:t>
        <a:bodyPr/>
        <a:lstStyle/>
        <a:p>
          <a:endParaRPr lang="en-US"/>
        </a:p>
      </dgm:t>
    </dgm:pt>
    <dgm:pt modelId="{3A45407B-5D29-4826-8445-B3DF07EE8F66}" type="sibTrans" cxnId="{AE72473D-0FD8-41FB-99EC-1C45AC473420}">
      <dgm:prSet/>
      <dgm:spPr/>
      <dgm:t>
        <a:bodyPr/>
        <a:lstStyle/>
        <a:p>
          <a:endParaRPr lang="en-US"/>
        </a:p>
      </dgm:t>
    </dgm:pt>
    <dgm:pt modelId="{95D0DAB0-230A-44B0-A782-81D049EA5BBC}">
      <dgm:prSet/>
      <dgm:spPr/>
      <dgm:t>
        <a:bodyPr/>
        <a:lstStyle/>
        <a:p>
          <a:r>
            <a:rPr lang="en-US"/>
            <a:t>Make more room for the “harder stuff” during class</a:t>
          </a:r>
        </a:p>
      </dgm:t>
    </dgm:pt>
    <dgm:pt modelId="{F2588C84-22F4-421F-8C8A-E4FE8C1BB517}" type="parTrans" cxnId="{55EC4DE7-0EA8-4A86-AA9D-B0351F4D2F29}">
      <dgm:prSet/>
      <dgm:spPr/>
      <dgm:t>
        <a:bodyPr/>
        <a:lstStyle/>
        <a:p>
          <a:endParaRPr lang="en-US"/>
        </a:p>
      </dgm:t>
    </dgm:pt>
    <dgm:pt modelId="{25234586-4E7F-4BA8-8519-B397BA63EB9A}" type="sibTrans" cxnId="{55EC4DE7-0EA8-4A86-AA9D-B0351F4D2F29}">
      <dgm:prSet/>
      <dgm:spPr/>
      <dgm:t>
        <a:bodyPr/>
        <a:lstStyle/>
        <a:p>
          <a:endParaRPr lang="en-US"/>
        </a:p>
      </dgm:t>
    </dgm:pt>
    <dgm:pt modelId="{7F99A6E4-3C2E-9940-A0A1-31FEAAE12D83}" type="pres">
      <dgm:prSet presAssocID="{62170028-BB11-4C70-BC7C-ED6ADF69DD77}" presName="Name0" presStyleCnt="0">
        <dgm:presLayoutVars>
          <dgm:dir/>
          <dgm:animLvl val="lvl"/>
          <dgm:resizeHandles val="exact"/>
        </dgm:presLayoutVars>
      </dgm:prSet>
      <dgm:spPr/>
    </dgm:pt>
    <dgm:pt modelId="{17986D67-0703-7D45-8D01-68369947F7B7}" type="pres">
      <dgm:prSet presAssocID="{95D0DAB0-230A-44B0-A782-81D049EA5BBC}" presName="boxAndChildren" presStyleCnt="0"/>
      <dgm:spPr/>
    </dgm:pt>
    <dgm:pt modelId="{810FA0A6-9871-2947-B843-CEB67CBC2902}" type="pres">
      <dgm:prSet presAssocID="{95D0DAB0-230A-44B0-A782-81D049EA5BBC}" presName="parentTextBox" presStyleLbl="node1" presStyleIdx="0" presStyleCnt="3"/>
      <dgm:spPr/>
    </dgm:pt>
    <dgm:pt modelId="{1D5211C7-A608-284B-920B-B56A82858D15}" type="pres">
      <dgm:prSet presAssocID="{3A45407B-5D29-4826-8445-B3DF07EE8F66}" presName="sp" presStyleCnt="0"/>
      <dgm:spPr/>
    </dgm:pt>
    <dgm:pt modelId="{39F45D25-F79D-484E-A4DF-3D8543761989}" type="pres">
      <dgm:prSet presAssocID="{A69E9E19-B832-499C-81BD-D3E245A3F156}" presName="arrowAndChildren" presStyleCnt="0"/>
      <dgm:spPr/>
    </dgm:pt>
    <dgm:pt modelId="{8BCE9921-6AEB-434B-A4AA-7409EA9F2620}" type="pres">
      <dgm:prSet presAssocID="{A69E9E19-B832-499C-81BD-D3E245A3F156}" presName="parentTextArrow" presStyleLbl="node1" presStyleIdx="1" presStyleCnt="3"/>
      <dgm:spPr/>
    </dgm:pt>
    <dgm:pt modelId="{5A951A4B-F47D-7145-A6D8-1BC31376A7C9}" type="pres">
      <dgm:prSet presAssocID="{615CDF77-3688-4311-9923-F2EF3339C516}" presName="sp" presStyleCnt="0"/>
      <dgm:spPr/>
    </dgm:pt>
    <dgm:pt modelId="{D84C5F1C-064A-9C4C-A270-B3772B4D4AB7}" type="pres">
      <dgm:prSet presAssocID="{6C05A270-2D10-4F37-B1C6-71A6FD50A601}" presName="arrowAndChildren" presStyleCnt="0"/>
      <dgm:spPr/>
    </dgm:pt>
    <dgm:pt modelId="{27D3D408-1A24-6A49-B297-87A4DCDE3E00}" type="pres">
      <dgm:prSet presAssocID="{6C05A270-2D10-4F37-B1C6-71A6FD50A601}" presName="parentTextArrow" presStyleLbl="node1" presStyleIdx="2" presStyleCnt="3"/>
      <dgm:spPr/>
    </dgm:pt>
  </dgm:ptLst>
  <dgm:cxnLst>
    <dgm:cxn modelId="{4444963A-3BE6-614E-A9D6-51D8B9BBACFF}" type="presOf" srcId="{A69E9E19-B832-499C-81BD-D3E245A3F156}" destId="{8BCE9921-6AEB-434B-A4AA-7409EA9F2620}" srcOrd="0" destOrd="0" presId="urn:microsoft.com/office/officeart/2005/8/layout/process4"/>
    <dgm:cxn modelId="{AE72473D-0FD8-41FB-99EC-1C45AC473420}" srcId="{62170028-BB11-4C70-BC7C-ED6ADF69DD77}" destId="{A69E9E19-B832-499C-81BD-D3E245A3F156}" srcOrd="1" destOrd="0" parTransId="{4959BF58-61E4-4378-AEF9-936A2A20D6C9}" sibTransId="{3A45407B-5D29-4826-8445-B3DF07EE8F66}"/>
    <dgm:cxn modelId="{D64D3D49-30C8-4506-AD2B-033B7667EDD0}" srcId="{62170028-BB11-4C70-BC7C-ED6ADF69DD77}" destId="{6C05A270-2D10-4F37-B1C6-71A6FD50A601}" srcOrd="0" destOrd="0" parTransId="{6675ECBB-FF13-48DB-9A7B-2B14F196E967}" sibTransId="{615CDF77-3688-4311-9923-F2EF3339C516}"/>
    <dgm:cxn modelId="{3C47F64B-5717-F14E-9206-3D08D1FF1D9E}" type="presOf" srcId="{95D0DAB0-230A-44B0-A782-81D049EA5BBC}" destId="{810FA0A6-9871-2947-B843-CEB67CBC2902}" srcOrd="0" destOrd="0" presId="urn:microsoft.com/office/officeart/2005/8/layout/process4"/>
    <dgm:cxn modelId="{9592F995-D3CD-6447-82FF-40E03F3BCC89}" type="presOf" srcId="{6C05A270-2D10-4F37-B1C6-71A6FD50A601}" destId="{27D3D408-1A24-6A49-B297-87A4DCDE3E00}" srcOrd="0" destOrd="0" presId="urn:microsoft.com/office/officeart/2005/8/layout/process4"/>
    <dgm:cxn modelId="{9BA35DC7-7AFA-8C4C-BBC4-EB5B78BCDE07}" type="presOf" srcId="{62170028-BB11-4C70-BC7C-ED6ADF69DD77}" destId="{7F99A6E4-3C2E-9940-A0A1-31FEAAE12D83}" srcOrd="0" destOrd="0" presId="urn:microsoft.com/office/officeart/2005/8/layout/process4"/>
    <dgm:cxn modelId="{55EC4DE7-0EA8-4A86-AA9D-B0351F4D2F29}" srcId="{62170028-BB11-4C70-BC7C-ED6ADF69DD77}" destId="{95D0DAB0-230A-44B0-A782-81D049EA5BBC}" srcOrd="2" destOrd="0" parTransId="{F2588C84-22F4-421F-8C8A-E4FE8C1BB517}" sibTransId="{25234586-4E7F-4BA8-8519-B397BA63EB9A}"/>
    <dgm:cxn modelId="{9CEA7732-CF09-2445-BC79-FD2F07196844}" type="presParOf" srcId="{7F99A6E4-3C2E-9940-A0A1-31FEAAE12D83}" destId="{17986D67-0703-7D45-8D01-68369947F7B7}" srcOrd="0" destOrd="0" presId="urn:microsoft.com/office/officeart/2005/8/layout/process4"/>
    <dgm:cxn modelId="{5066BE88-A093-8540-BF18-FCF0D9DB5678}" type="presParOf" srcId="{17986D67-0703-7D45-8D01-68369947F7B7}" destId="{810FA0A6-9871-2947-B843-CEB67CBC2902}" srcOrd="0" destOrd="0" presId="urn:microsoft.com/office/officeart/2005/8/layout/process4"/>
    <dgm:cxn modelId="{3E8BC6A6-C949-0E49-AF78-94FFE6ED52F4}" type="presParOf" srcId="{7F99A6E4-3C2E-9940-A0A1-31FEAAE12D83}" destId="{1D5211C7-A608-284B-920B-B56A82858D15}" srcOrd="1" destOrd="0" presId="urn:microsoft.com/office/officeart/2005/8/layout/process4"/>
    <dgm:cxn modelId="{6BC7B814-63ED-774F-BAD8-357FB2DDDA9F}" type="presParOf" srcId="{7F99A6E4-3C2E-9940-A0A1-31FEAAE12D83}" destId="{39F45D25-F79D-484E-A4DF-3D8543761989}" srcOrd="2" destOrd="0" presId="urn:microsoft.com/office/officeart/2005/8/layout/process4"/>
    <dgm:cxn modelId="{81F42CFF-E692-3A4D-9A0E-422F4C917A48}" type="presParOf" srcId="{39F45D25-F79D-484E-A4DF-3D8543761989}" destId="{8BCE9921-6AEB-434B-A4AA-7409EA9F2620}" srcOrd="0" destOrd="0" presId="urn:microsoft.com/office/officeart/2005/8/layout/process4"/>
    <dgm:cxn modelId="{C3B98B8A-DFA9-3C4A-81D9-B15FB150380A}" type="presParOf" srcId="{7F99A6E4-3C2E-9940-A0A1-31FEAAE12D83}" destId="{5A951A4B-F47D-7145-A6D8-1BC31376A7C9}" srcOrd="3" destOrd="0" presId="urn:microsoft.com/office/officeart/2005/8/layout/process4"/>
    <dgm:cxn modelId="{BFDD050B-F45D-8E46-8685-AF2FBF017C4B}" type="presParOf" srcId="{7F99A6E4-3C2E-9940-A0A1-31FEAAE12D83}" destId="{D84C5F1C-064A-9C4C-A270-B3772B4D4AB7}" srcOrd="4" destOrd="0" presId="urn:microsoft.com/office/officeart/2005/8/layout/process4"/>
    <dgm:cxn modelId="{F371A3CA-126D-BE4E-8242-4CE9F3B8959C}" type="presParOf" srcId="{D84C5F1C-064A-9C4C-A270-B3772B4D4AB7}" destId="{27D3D408-1A24-6A49-B297-87A4DCDE3E0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0B113F-55D8-4DBE-8F6A-C8493F6AAEE2}"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27A73DB-1FBA-4F5B-AEA2-64D2F7D34FBC}">
      <dgm:prSet/>
      <dgm:spPr/>
      <dgm:t>
        <a:bodyPr/>
        <a:lstStyle/>
        <a:p>
          <a:pPr>
            <a:defRPr b="1"/>
          </a:pPr>
          <a:r>
            <a:rPr lang="en-US" dirty="0"/>
            <a:t>Videos or readings? </a:t>
          </a:r>
        </a:p>
        <a:p>
          <a:pPr>
            <a:defRPr b="1"/>
          </a:pPr>
          <a:r>
            <a:rPr lang="en-US" dirty="0"/>
            <a:t>Something else?</a:t>
          </a:r>
        </a:p>
      </dgm:t>
    </dgm:pt>
    <dgm:pt modelId="{4BE6C12A-6305-4AC1-8C6E-C59A882755D1}" type="parTrans" cxnId="{B359EB27-85B2-48AA-B3B9-DA42C3693704}">
      <dgm:prSet/>
      <dgm:spPr/>
      <dgm:t>
        <a:bodyPr/>
        <a:lstStyle/>
        <a:p>
          <a:endParaRPr lang="en-US"/>
        </a:p>
      </dgm:t>
    </dgm:pt>
    <dgm:pt modelId="{C14B9DA1-3C8C-41DE-9F17-A0D2CF063B27}" type="sibTrans" cxnId="{B359EB27-85B2-48AA-B3B9-DA42C3693704}">
      <dgm:prSet/>
      <dgm:spPr/>
      <dgm:t>
        <a:bodyPr/>
        <a:lstStyle/>
        <a:p>
          <a:endParaRPr lang="en-US"/>
        </a:p>
      </dgm:t>
    </dgm:pt>
    <dgm:pt modelId="{5D389BB2-9617-4623-B0CA-F261987DAAE6}">
      <dgm:prSet/>
      <dgm:spPr/>
      <dgm:t>
        <a:bodyPr/>
        <a:lstStyle/>
        <a:p>
          <a:pPr>
            <a:buFont typeface="Arial" panose="020B0604020202020204" pitchFamily="34" charset="0"/>
            <a:buChar char="•"/>
          </a:pPr>
          <a:r>
            <a:rPr lang="en-US" dirty="0"/>
            <a:t>Who creates the videos?</a:t>
          </a:r>
        </a:p>
      </dgm:t>
    </dgm:pt>
    <dgm:pt modelId="{A614192C-E8CC-4E9F-9A38-50ADA590DCAC}" type="parTrans" cxnId="{DEFB6CD5-5549-475C-A98A-767CB7633196}">
      <dgm:prSet/>
      <dgm:spPr/>
      <dgm:t>
        <a:bodyPr/>
        <a:lstStyle/>
        <a:p>
          <a:endParaRPr lang="en-US"/>
        </a:p>
      </dgm:t>
    </dgm:pt>
    <dgm:pt modelId="{624687EF-C321-40E8-A122-AA091CA722BC}" type="sibTrans" cxnId="{DEFB6CD5-5549-475C-A98A-767CB7633196}">
      <dgm:prSet/>
      <dgm:spPr/>
      <dgm:t>
        <a:bodyPr/>
        <a:lstStyle/>
        <a:p>
          <a:endParaRPr lang="en-US"/>
        </a:p>
      </dgm:t>
    </dgm:pt>
    <dgm:pt modelId="{CF7F4A98-DD70-46FD-A1D9-278AAB477247}">
      <dgm:prSet/>
      <dgm:spPr/>
      <dgm:t>
        <a:bodyPr/>
        <a:lstStyle/>
        <a:p>
          <a:pPr>
            <a:buNone/>
          </a:pPr>
          <a:r>
            <a:rPr lang="en-US" dirty="0"/>
            <a:t>How long should a video be?</a:t>
          </a:r>
        </a:p>
      </dgm:t>
    </dgm:pt>
    <dgm:pt modelId="{581827F9-9E3E-4A68-8AC1-392AFED401A7}" type="parTrans" cxnId="{9810CD98-C684-4BCC-86E1-6F7523C10F65}">
      <dgm:prSet/>
      <dgm:spPr/>
      <dgm:t>
        <a:bodyPr/>
        <a:lstStyle/>
        <a:p>
          <a:endParaRPr lang="en-US"/>
        </a:p>
      </dgm:t>
    </dgm:pt>
    <dgm:pt modelId="{B3050368-E9D1-4AAA-AE5E-71AE547E16C6}" type="sibTrans" cxnId="{9810CD98-C684-4BCC-86E1-6F7523C10F65}">
      <dgm:prSet/>
      <dgm:spPr/>
      <dgm:t>
        <a:bodyPr/>
        <a:lstStyle/>
        <a:p>
          <a:endParaRPr lang="en-US"/>
        </a:p>
      </dgm:t>
    </dgm:pt>
    <dgm:pt modelId="{72F2223D-A98D-4CAC-AA83-63C6384F2D79}">
      <dgm:prSet/>
      <dgm:spPr/>
      <dgm:t>
        <a:bodyPr/>
        <a:lstStyle/>
        <a:p>
          <a:pPr>
            <a:buNone/>
          </a:pPr>
          <a:r>
            <a:rPr lang="en-US" dirty="0"/>
            <a:t>Considerations in assigning readings</a:t>
          </a:r>
        </a:p>
      </dgm:t>
    </dgm:pt>
    <dgm:pt modelId="{EF19A92C-B977-4BA6-B952-121069300B61}" type="parTrans" cxnId="{E008D5F5-E92E-472B-A525-5BF4F5E60E2F}">
      <dgm:prSet/>
      <dgm:spPr/>
      <dgm:t>
        <a:bodyPr/>
        <a:lstStyle/>
        <a:p>
          <a:endParaRPr lang="en-US"/>
        </a:p>
      </dgm:t>
    </dgm:pt>
    <dgm:pt modelId="{A225129A-6BD0-4690-8299-2BD7DB616052}" type="sibTrans" cxnId="{E008D5F5-E92E-472B-A525-5BF4F5E60E2F}">
      <dgm:prSet/>
      <dgm:spPr/>
      <dgm:t>
        <a:bodyPr/>
        <a:lstStyle/>
        <a:p>
          <a:endParaRPr lang="en-US"/>
        </a:p>
      </dgm:t>
    </dgm:pt>
    <dgm:pt modelId="{5C04370A-C1AA-46B4-A462-FBFC8A5FEB58}">
      <dgm:prSet/>
      <dgm:spPr/>
      <dgm:t>
        <a:bodyPr/>
        <a:lstStyle/>
        <a:p>
          <a:pPr>
            <a:buNone/>
          </a:pPr>
          <a:r>
            <a:rPr lang="en-US"/>
            <a:t>Alternatives: interactive modules, problem-solving</a:t>
          </a:r>
        </a:p>
      </dgm:t>
    </dgm:pt>
    <dgm:pt modelId="{AEC34ECA-3E5E-428E-9F0C-382A082104C3}" type="parTrans" cxnId="{C4DADAE9-C57E-4866-8C62-9194311D7B76}">
      <dgm:prSet/>
      <dgm:spPr/>
      <dgm:t>
        <a:bodyPr/>
        <a:lstStyle/>
        <a:p>
          <a:endParaRPr lang="en-US"/>
        </a:p>
      </dgm:t>
    </dgm:pt>
    <dgm:pt modelId="{02A791AC-A264-4139-BB09-DB29E940BCAD}" type="sibTrans" cxnId="{C4DADAE9-C57E-4866-8C62-9194311D7B76}">
      <dgm:prSet/>
      <dgm:spPr/>
      <dgm:t>
        <a:bodyPr/>
        <a:lstStyle/>
        <a:p>
          <a:endParaRPr lang="en-US"/>
        </a:p>
      </dgm:t>
    </dgm:pt>
    <dgm:pt modelId="{50764331-BAF5-4582-B5CE-093CF8ED4532}">
      <dgm:prSet/>
      <dgm:spPr/>
      <dgm:t>
        <a:bodyPr/>
        <a:lstStyle/>
        <a:p>
          <a:pPr>
            <a:defRPr b="1"/>
          </a:pPr>
          <a:r>
            <a:rPr lang="en-US"/>
            <a:t>Accountability?</a:t>
          </a:r>
        </a:p>
      </dgm:t>
    </dgm:pt>
    <dgm:pt modelId="{A1C80D1A-EB5B-47BF-9D61-FEEC534C413D}" type="parTrans" cxnId="{9302B063-054A-4D79-8F1A-7718FF52FDF0}">
      <dgm:prSet/>
      <dgm:spPr/>
      <dgm:t>
        <a:bodyPr/>
        <a:lstStyle/>
        <a:p>
          <a:endParaRPr lang="en-US"/>
        </a:p>
      </dgm:t>
    </dgm:pt>
    <dgm:pt modelId="{0614B68E-7E68-4E8F-9642-B9A28FFC3FE2}" type="sibTrans" cxnId="{9302B063-054A-4D79-8F1A-7718FF52FDF0}">
      <dgm:prSet/>
      <dgm:spPr/>
      <dgm:t>
        <a:bodyPr/>
        <a:lstStyle/>
        <a:p>
          <a:endParaRPr lang="en-US"/>
        </a:p>
      </dgm:t>
    </dgm:pt>
    <dgm:pt modelId="{AB5497F5-C902-4321-98D8-AE507D0DEED7}">
      <dgm:prSet/>
      <dgm:spPr/>
      <dgm:t>
        <a:bodyPr/>
        <a:lstStyle/>
        <a:p>
          <a:r>
            <a:rPr lang="en-US" dirty="0"/>
            <a:t>Could be “quizzes” in LMS</a:t>
          </a:r>
        </a:p>
        <a:p>
          <a:r>
            <a:rPr lang="en-US" dirty="0"/>
            <a:t>Embedded quizzes in videos</a:t>
          </a:r>
        </a:p>
      </dgm:t>
    </dgm:pt>
    <dgm:pt modelId="{37B6E053-DC8A-43D3-8146-9D6ACB5718F9}" type="parTrans" cxnId="{DDB0B6F2-B19D-49F6-8B24-D6F0A307EA5A}">
      <dgm:prSet/>
      <dgm:spPr/>
      <dgm:t>
        <a:bodyPr/>
        <a:lstStyle/>
        <a:p>
          <a:endParaRPr lang="en-US"/>
        </a:p>
      </dgm:t>
    </dgm:pt>
    <dgm:pt modelId="{145C070D-B639-4EFD-BC04-9E911927BA65}" type="sibTrans" cxnId="{DDB0B6F2-B19D-49F6-8B24-D6F0A307EA5A}">
      <dgm:prSet/>
      <dgm:spPr/>
      <dgm:t>
        <a:bodyPr/>
        <a:lstStyle/>
        <a:p>
          <a:endParaRPr lang="en-US"/>
        </a:p>
      </dgm:t>
    </dgm:pt>
    <dgm:pt modelId="{19575D5A-54D8-425C-A844-916BDA76E59B}">
      <dgm:prSet/>
      <dgm:spPr/>
      <dgm:t>
        <a:bodyPr/>
        <a:lstStyle/>
        <a:p>
          <a:r>
            <a:rPr lang="en-US" dirty="0"/>
            <a:t>Group work immediately in class</a:t>
          </a:r>
        </a:p>
        <a:p>
          <a:endParaRPr lang="en-US" dirty="0"/>
        </a:p>
      </dgm:t>
    </dgm:pt>
    <dgm:pt modelId="{A0D817C6-7E0E-4E40-930A-2228350EDDE4}" type="parTrans" cxnId="{092A5DA4-ED8E-4390-A4DA-F3E9E7F00A19}">
      <dgm:prSet/>
      <dgm:spPr/>
      <dgm:t>
        <a:bodyPr/>
        <a:lstStyle/>
        <a:p>
          <a:endParaRPr lang="en-US"/>
        </a:p>
      </dgm:t>
    </dgm:pt>
    <dgm:pt modelId="{1D8E2F49-F563-4631-8532-8B3B50D1393F}" type="sibTrans" cxnId="{092A5DA4-ED8E-4390-A4DA-F3E9E7F00A19}">
      <dgm:prSet/>
      <dgm:spPr/>
      <dgm:t>
        <a:bodyPr/>
        <a:lstStyle/>
        <a:p>
          <a:endParaRPr lang="en-US"/>
        </a:p>
      </dgm:t>
    </dgm:pt>
    <dgm:pt modelId="{96E304FF-B47F-4B70-A1A2-5B5D0208B500}" type="pres">
      <dgm:prSet presAssocID="{380B113F-55D8-4DBE-8F6A-C8493F6AAEE2}" presName="root" presStyleCnt="0">
        <dgm:presLayoutVars>
          <dgm:dir/>
          <dgm:resizeHandles val="exact"/>
        </dgm:presLayoutVars>
      </dgm:prSet>
      <dgm:spPr/>
    </dgm:pt>
    <dgm:pt modelId="{E54DCB3A-86C2-49ED-8257-D1B300C85AE3}" type="pres">
      <dgm:prSet presAssocID="{327A73DB-1FBA-4F5B-AEA2-64D2F7D34FBC}" presName="compNode" presStyleCnt="0"/>
      <dgm:spPr/>
    </dgm:pt>
    <dgm:pt modelId="{1DDA64D1-6922-44DD-9B54-8861D22E2350}" type="pres">
      <dgm:prSet presAssocID="{327A73DB-1FBA-4F5B-AEA2-64D2F7D34FB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ilm reel"/>
        </a:ext>
      </dgm:extLst>
    </dgm:pt>
    <dgm:pt modelId="{F2D7BCA8-8D45-4143-8560-30BC6C241DDC}" type="pres">
      <dgm:prSet presAssocID="{327A73DB-1FBA-4F5B-AEA2-64D2F7D34FBC}" presName="iconSpace" presStyleCnt="0"/>
      <dgm:spPr/>
    </dgm:pt>
    <dgm:pt modelId="{28AF749C-CFF4-4FF7-BA0C-54B18E2BAB6D}" type="pres">
      <dgm:prSet presAssocID="{327A73DB-1FBA-4F5B-AEA2-64D2F7D34FBC}" presName="parTx" presStyleLbl="revTx" presStyleIdx="0" presStyleCnt="4">
        <dgm:presLayoutVars>
          <dgm:chMax val="0"/>
          <dgm:chPref val="0"/>
        </dgm:presLayoutVars>
      </dgm:prSet>
      <dgm:spPr/>
    </dgm:pt>
    <dgm:pt modelId="{8B5BC4AE-8276-4D88-B024-E30FB084D507}" type="pres">
      <dgm:prSet presAssocID="{327A73DB-1FBA-4F5B-AEA2-64D2F7D34FBC}" presName="txSpace" presStyleCnt="0"/>
      <dgm:spPr/>
    </dgm:pt>
    <dgm:pt modelId="{EBC0DAFC-ACDE-40E7-8977-F5ECB9D2CB6D}" type="pres">
      <dgm:prSet presAssocID="{327A73DB-1FBA-4F5B-AEA2-64D2F7D34FBC}" presName="desTx" presStyleLbl="revTx" presStyleIdx="1" presStyleCnt="4">
        <dgm:presLayoutVars/>
      </dgm:prSet>
      <dgm:spPr/>
    </dgm:pt>
    <dgm:pt modelId="{8C63DDA5-E86C-4692-A838-B08010C100D5}" type="pres">
      <dgm:prSet presAssocID="{C14B9DA1-3C8C-41DE-9F17-A0D2CF063B27}" presName="sibTrans" presStyleCnt="0"/>
      <dgm:spPr/>
    </dgm:pt>
    <dgm:pt modelId="{D9297110-743C-4F4A-BE0C-5E671A2BA8D3}" type="pres">
      <dgm:prSet presAssocID="{50764331-BAF5-4582-B5CE-093CF8ED4532}" presName="compNode" presStyleCnt="0"/>
      <dgm:spPr/>
    </dgm:pt>
    <dgm:pt modelId="{DF1EED50-8B48-43F9-8C27-923D0DBE1B0F}" type="pres">
      <dgm:prSet presAssocID="{50764331-BAF5-4582-B5CE-093CF8ED453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D25007BD-F553-45EA-B303-D46BD3C1A5E7}" type="pres">
      <dgm:prSet presAssocID="{50764331-BAF5-4582-B5CE-093CF8ED4532}" presName="iconSpace" presStyleCnt="0"/>
      <dgm:spPr/>
    </dgm:pt>
    <dgm:pt modelId="{B9EF3BEF-9810-4622-B88C-948D8EF4F161}" type="pres">
      <dgm:prSet presAssocID="{50764331-BAF5-4582-B5CE-093CF8ED4532}" presName="parTx" presStyleLbl="revTx" presStyleIdx="2" presStyleCnt="4">
        <dgm:presLayoutVars>
          <dgm:chMax val="0"/>
          <dgm:chPref val="0"/>
        </dgm:presLayoutVars>
      </dgm:prSet>
      <dgm:spPr/>
    </dgm:pt>
    <dgm:pt modelId="{8DEBA06C-A807-43D8-B6CD-A95CA9958BFC}" type="pres">
      <dgm:prSet presAssocID="{50764331-BAF5-4582-B5CE-093CF8ED4532}" presName="txSpace" presStyleCnt="0"/>
      <dgm:spPr/>
    </dgm:pt>
    <dgm:pt modelId="{31DFA718-DAF4-4A89-9DBD-9D40723F045D}" type="pres">
      <dgm:prSet presAssocID="{50764331-BAF5-4582-B5CE-093CF8ED4532}" presName="desTx" presStyleLbl="revTx" presStyleIdx="3" presStyleCnt="4">
        <dgm:presLayoutVars/>
      </dgm:prSet>
      <dgm:spPr/>
    </dgm:pt>
  </dgm:ptLst>
  <dgm:cxnLst>
    <dgm:cxn modelId="{F416ED06-29E8-41C8-A0FB-BB454CF4C40F}" type="presOf" srcId="{AB5497F5-C902-4321-98D8-AE507D0DEED7}" destId="{31DFA718-DAF4-4A89-9DBD-9D40723F045D}" srcOrd="0" destOrd="0" presId="urn:microsoft.com/office/officeart/2018/2/layout/IconLabelDescriptionList"/>
    <dgm:cxn modelId="{63A9E014-AEBB-4179-961A-8B8DDBAC1A03}" type="presOf" srcId="{50764331-BAF5-4582-B5CE-093CF8ED4532}" destId="{B9EF3BEF-9810-4622-B88C-948D8EF4F161}" srcOrd="0" destOrd="0" presId="urn:microsoft.com/office/officeart/2018/2/layout/IconLabelDescriptionList"/>
    <dgm:cxn modelId="{B359EB27-85B2-48AA-B3B9-DA42C3693704}" srcId="{380B113F-55D8-4DBE-8F6A-C8493F6AAEE2}" destId="{327A73DB-1FBA-4F5B-AEA2-64D2F7D34FBC}" srcOrd="0" destOrd="0" parTransId="{4BE6C12A-6305-4AC1-8C6E-C59A882755D1}" sibTransId="{C14B9DA1-3C8C-41DE-9F17-A0D2CF063B27}"/>
    <dgm:cxn modelId="{B15BE940-8377-45F5-9F45-5D836D7A049C}" type="presOf" srcId="{5C04370A-C1AA-46B4-A462-FBFC8A5FEB58}" destId="{EBC0DAFC-ACDE-40E7-8977-F5ECB9D2CB6D}" srcOrd="0" destOrd="3" presId="urn:microsoft.com/office/officeart/2018/2/layout/IconLabelDescriptionList"/>
    <dgm:cxn modelId="{AB49825E-BCF7-4180-B869-DB24BD01D6C3}" type="presOf" srcId="{380B113F-55D8-4DBE-8F6A-C8493F6AAEE2}" destId="{96E304FF-B47F-4B70-A1A2-5B5D0208B500}" srcOrd="0" destOrd="0" presId="urn:microsoft.com/office/officeart/2018/2/layout/IconLabelDescriptionList"/>
    <dgm:cxn modelId="{9302B063-054A-4D79-8F1A-7718FF52FDF0}" srcId="{380B113F-55D8-4DBE-8F6A-C8493F6AAEE2}" destId="{50764331-BAF5-4582-B5CE-093CF8ED4532}" srcOrd="1" destOrd="0" parTransId="{A1C80D1A-EB5B-47BF-9D61-FEEC534C413D}" sibTransId="{0614B68E-7E68-4E8F-9642-B9A28FFC3FE2}"/>
    <dgm:cxn modelId="{B7ADFA89-CADB-4DDC-A0F8-2656302566DB}" type="presOf" srcId="{327A73DB-1FBA-4F5B-AEA2-64D2F7D34FBC}" destId="{28AF749C-CFF4-4FF7-BA0C-54B18E2BAB6D}" srcOrd="0" destOrd="0" presId="urn:microsoft.com/office/officeart/2018/2/layout/IconLabelDescriptionList"/>
    <dgm:cxn modelId="{832FF493-7982-428C-92D0-2061FBCB34C4}" type="presOf" srcId="{72F2223D-A98D-4CAC-AA83-63C6384F2D79}" destId="{EBC0DAFC-ACDE-40E7-8977-F5ECB9D2CB6D}" srcOrd="0" destOrd="2" presId="urn:microsoft.com/office/officeart/2018/2/layout/IconLabelDescriptionList"/>
    <dgm:cxn modelId="{9810CD98-C684-4BCC-86E1-6F7523C10F65}" srcId="{327A73DB-1FBA-4F5B-AEA2-64D2F7D34FBC}" destId="{CF7F4A98-DD70-46FD-A1D9-278AAB477247}" srcOrd="1" destOrd="0" parTransId="{581827F9-9E3E-4A68-8AC1-392AFED401A7}" sibTransId="{B3050368-E9D1-4AAA-AE5E-71AE547E16C6}"/>
    <dgm:cxn modelId="{092A5DA4-ED8E-4390-A4DA-F3E9E7F00A19}" srcId="{50764331-BAF5-4582-B5CE-093CF8ED4532}" destId="{19575D5A-54D8-425C-A844-916BDA76E59B}" srcOrd="1" destOrd="0" parTransId="{A0D817C6-7E0E-4E40-930A-2228350EDDE4}" sibTransId="{1D8E2F49-F563-4631-8532-8B3B50D1393F}"/>
    <dgm:cxn modelId="{E8FF16B5-6C48-4C55-8C4B-56D77F3E20A0}" type="presOf" srcId="{5D389BB2-9617-4623-B0CA-F261987DAAE6}" destId="{EBC0DAFC-ACDE-40E7-8977-F5ECB9D2CB6D}" srcOrd="0" destOrd="0" presId="urn:microsoft.com/office/officeart/2018/2/layout/IconLabelDescriptionList"/>
    <dgm:cxn modelId="{DEFB6CD5-5549-475C-A98A-767CB7633196}" srcId="{327A73DB-1FBA-4F5B-AEA2-64D2F7D34FBC}" destId="{5D389BB2-9617-4623-B0CA-F261987DAAE6}" srcOrd="0" destOrd="0" parTransId="{A614192C-E8CC-4E9F-9A38-50ADA590DCAC}" sibTransId="{624687EF-C321-40E8-A122-AA091CA722BC}"/>
    <dgm:cxn modelId="{879791DA-D671-460D-A85A-AB0D669F9087}" type="presOf" srcId="{19575D5A-54D8-425C-A844-916BDA76E59B}" destId="{31DFA718-DAF4-4A89-9DBD-9D40723F045D}" srcOrd="0" destOrd="1" presId="urn:microsoft.com/office/officeart/2018/2/layout/IconLabelDescriptionList"/>
    <dgm:cxn modelId="{C4DADAE9-C57E-4866-8C62-9194311D7B76}" srcId="{327A73DB-1FBA-4F5B-AEA2-64D2F7D34FBC}" destId="{5C04370A-C1AA-46B4-A462-FBFC8A5FEB58}" srcOrd="3" destOrd="0" parTransId="{AEC34ECA-3E5E-428E-9F0C-382A082104C3}" sibTransId="{02A791AC-A264-4139-BB09-DB29E940BCAD}"/>
    <dgm:cxn modelId="{A64710EC-9E53-4170-8D31-14C142ACEECE}" type="presOf" srcId="{CF7F4A98-DD70-46FD-A1D9-278AAB477247}" destId="{EBC0DAFC-ACDE-40E7-8977-F5ECB9D2CB6D}" srcOrd="0" destOrd="1" presId="urn:microsoft.com/office/officeart/2018/2/layout/IconLabelDescriptionList"/>
    <dgm:cxn modelId="{DDB0B6F2-B19D-49F6-8B24-D6F0A307EA5A}" srcId="{50764331-BAF5-4582-B5CE-093CF8ED4532}" destId="{AB5497F5-C902-4321-98D8-AE507D0DEED7}" srcOrd="0" destOrd="0" parTransId="{37B6E053-DC8A-43D3-8146-9D6ACB5718F9}" sibTransId="{145C070D-B639-4EFD-BC04-9E911927BA65}"/>
    <dgm:cxn modelId="{E008D5F5-E92E-472B-A525-5BF4F5E60E2F}" srcId="{327A73DB-1FBA-4F5B-AEA2-64D2F7D34FBC}" destId="{72F2223D-A98D-4CAC-AA83-63C6384F2D79}" srcOrd="2" destOrd="0" parTransId="{EF19A92C-B977-4BA6-B952-121069300B61}" sibTransId="{A225129A-6BD0-4690-8299-2BD7DB616052}"/>
    <dgm:cxn modelId="{143AA5FB-9E9D-4FD9-A9E7-EA4C6601646B}" type="presParOf" srcId="{96E304FF-B47F-4B70-A1A2-5B5D0208B500}" destId="{E54DCB3A-86C2-49ED-8257-D1B300C85AE3}" srcOrd="0" destOrd="0" presId="urn:microsoft.com/office/officeart/2018/2/layout/IconLabelDescriptionList"/>
    <dgm:cxn modelId="{338FEE56-629E-4065-B958-3AC6C9A8EBFC}" type="presParOf" srcId="{E54DCB3A-86C2-49ED-8257-D1B300C85AE3}" destId="{1DDA64D1-6922-44DD-9B54-8861D22E2350}" srcOrd="0" destOrd="0" presId="urn:microsoft.com/office/officeart/2018/2/layout/IconLabelDescriptionList"/>
    <dgm:cxn modelId="{B73BBA27-E63A-473E-9A36-D6839D9FD0A2}" type="presParOf" srcId="{E54DCB3A-86C2-49ED-8257-D1B300C85AE3}" destId="{F2D7BCA8-8D45-4143-8560-30BC6C241DDC}" srcOrd="1" destOrd="0" presId="urn:microsoft.com/office/officeart/2018/2/layout/IconLabelDescriptionList"/>
    <dgm:cxn modelId="{3C88BA14-0A2D-4DE3-8B2E-75FBA12B5494}" type="presParOf" srcId="{E54DCB3A-86C2-49ED-8257-D1B300C85AE3}" destId="{28AF749C-CFF4-4FF7-BA0C-54B18E2BAB6D}" srcOrd="2" destOrd="0" presId="urn:microsoft.com/office/officeart/2018/2/layout/IconLabelDescriptionList"/>
    <dgm:cxn modelId="{7DBDB4EA-4877-49A8-B22E-8315CB43F9B7}" type="presParOf" srcId="{E54DCB3A-86C2-49ED-8257-D1B300C85AE3}" destId="{8B5BC4AE-8276-4D88-B024-E30FB084D507}" srcOrd="3" destOrd="0" presId="urn:microsoft.com/office/officeart/2018/2/layout/IconLabelDescriptionList"/>
    <dgm:cxn modelId="{6FEA3922-02CE-4BCD-990E-AACDAAD66CA7}" type="presParOf" srcId="{E54DCB3A-86C2-49ED-8257-D1B300C85AE3}" destId="{EBC0DAFC-ACDE-40E7-8977-F5ECB9D2CB6D}" srcOrd="4" destOrd="0" presId="urn:microsoft.com/office/officeart/2018/2/layout/IconLabelDescriptionList"/>
    <dgm:cxn modelId="{E7C5B8BA-5AC2-45B7-87CC-EBA7E92F3FA9}" type="presParOf" srcId="{96E304FF-B47F-4B70-A1A2-5B5D0208B500}" destId="{8C63DDA5-E86C-4692-A838-B08010C100D5}" srcOrd="1" destOrd="0" presId="urn:microsoft.com/office/officeart/2018/2/layout/IconLabelDescriptionList"/>
    <dgm:cxn modelId="{C723F378-C182-4AB1-87FA-7FD66896876A}" type="presParOf" srcId="{96E304FF-B47F-4B70-A1A2-5B5D0208B500}" destId="{D9297110-743C-4F4A-BE0C-5E671A2BA8D3}" srcOrd="2" destOrd="0" presId="urn:microsoft.com/office/officeart/2018/2/layout/IconLabelDescriptionList"/>
    <dgm:cxn modelId="{3FA4F84D-35D6-47AE-B657-0908EB4C0851}" type="presParOf" srcId="{D9297110-743C-4F4A-BE0C-5E671A2BA8D3}" destId="{DF1EED50-8B48-43F9-8C27-923D0DBE1B0F}" srcOrd="0" destOrd="0" presId="urn:microsoft.com/office/officeart/2018/2/layout/IconLabelDescriptionList"/>
    <dgm:cxn modelId="{B39E19ED-5355-4062-8D40-F4D3E42F1E20}" type="presParOf" srcId="{D9297110-743C-4F4A-BE0C-5E671A2BA8D3}" destId="{D25007BD-F553-45EA-B303-D46BD3C1A5E7}" srcOrd="1" destOrd="0" presId="urn:microsoft.com/office/officeart/2018/2/layout/IconLabelDescriptionList"/>
    <dgm:cxn modelId="{2D7BC64A-B08F-410E-86C9-E92826A7E0C3}" type="presParOf" srcId="{D9297110-743C-4F4A-BE0C-5E671A2BA8D3}" destId="{B9EF3BEF-9810-4622-B88C-948D8EF4F161}" srcOrd="2" destOrd="0" presId="urn:microsoft.com/office/officeart/2018/2/layout/IconLabelDescriptionList"/>
    <dgm:cxn modelId="{7C59A80E-C05E-40CE-AFB4-36AF17EF2AC0}" type="presParOf" srcId="{D9297110-743C-4F4A-BE0C-5E671A2BA8D3}" destId="{8DEBA06C-A807-43D8-B6CD-A95CA9958BFC}" srcOrd="3" destOrd="0" presId="urn:microsoft.com/office/officeart/2018/2/layout/IconLabelDescriptionList"/>
    <dgm:cxn modelId="{66E52733-5356-4286-A365-A1560D3A0F15}" type="presParOf" srcId="{D9297110-743C-4F4A-BE0C-5E671A2BA8D3}" destId="{31DFA718-DAF4-4A89-9DBD-9D40723F045D}"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3B86A5-8C25-4516-BCB7-D3F95DB7B39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318A6D1-890E-40C8-A5FD-66F3D588E7B7}">
      <dgm:prSet/>
      <dgm:spPr/>
      <dgm:t>
        <a:bodyPr/>
        <a:lstStyle/>
        <a:p>
          <a:r>
            <a:rPr lang="en-US"/>
            <a:t>Group work using scaffolded problems (the problems get more challenging as you go)</a:t>
          </a:r>
        </a:p>
      </dgm:t>
    </dgm:pt>
    <dgm:pt modelId="{0E316803-FD4F-4334-91EC-7A785A78E0FB}" type="parTrans" cxnId="{813C13AB-3C66-4412-BFA3-76A158F3A4F0}">
      <dgm:prSet/>
      <dgm:spPr/>
      <dgm:t>
        <a:bodyPr/>
        <a:lstStyle/>
        <a:p>
          <a:endParaRPr lang="en-US"/>
        </a:p>
      </dgm:t>
    </dgm:pt>
    <dgm:pt modelId="{285C81B1-2EDC-4D53-B9C0-83D29F42AAEA}" type="sibTrans" cxnId="{813C13AB-3C66-4412-BFA3-76A158F3A4F0}">
      <dgm:prSet/>
      <dgm:spPr/>
      <dgm:t>
        <a:bodyPr/>
        <a:lstStyle/>
        <a:p>
          <a:endParaRPr lang="en-US"/>
        </a:p>
      </dgm:t>
    </dgm:pt>
    <dgm:pt modelId="{791AA4AD-62F7-46F4-9E2E-C61AF7444AB3}">
      <dgm:prSet/>
      <dgm:spPr/>
      <dgm:t>
        <a:bodyPr/>
        <a:lstStyle/>
        <a:p>
          <a:r>
            <a:rPr lang="en-US" dirty="0"/>
            <a:t>Clicker questions that allow students to think, pair, and share (can do this without clickers!)</a:t>
          </a:r>
        </a:p>
      </dgm:t>
    </dgm:pt>
    <dgm:pt modelId="{FADCEE11-B9EE-459F-AD76-D44FB8F9C767}" type="parTrans" cxnId="{AADDBC7D-342F-408D-822A-BB01D968192C}">
      <dgm:prSet/>
      <dgm:spPr/>
      <dgm:t>
        <a:bodyPr/>
        <a:lstStyle/>
        <a:p>
          <a:endParaRPr lang="en-US"/>
        </a:p>
      </dgm:t>
    </dgm:pt>
    <dgm:pt modelId="{6D86B912-BADF-49A3-AA1E-2EE1C9AF9125}" type="sibTrans" cxnId="{AADDBC7D-342F-408D-822A-BB01D968192C}">
      <dgm:prSet/>
      <dgm:spPr/>
      <dgm:t>
        <a:bodyPr/>
        <a:lstStyle/>
        <a:p>
          <a:endParaRPr lang="en-US"/>
        </a:p>
      </dgm:t>
    </dgm:pt>
    <dgm:pt modelId="{E624594C-AC6F-4058-9B8E-AC9F76BCC03D}">
      <dgm:prSet/>
      <dgm:spPr/>
      <dgm:t>
        <a:bodyPr/>
        <a:lstStyle/>
        <a:p>
          <a:r>
            <a:rPr lang="en-US"/>
            <a:t>Student presentations with questions/critiques</a:t>
          </a:r>
        </a:p>
      </dgm:t>
    </dgm:pt>
    <dgm:pt modelId="{76B1A1FA-B8E3-4D85-9FA8-CC62464CC6BA}" type="parTrans" cxnId="{7B349D90-2E00-4866-8E3D-A4F10DEE7BB7}">
      <dgm:prSet/>
      <dgm:spPr/>
      <dgm:t>
        <a:bodyPr/>
        <a:lstStyle/>
        <a:p>
          <a:endParaRPr lang="en-US"/>
        </a:p>
      </dgm:t>
    </dgm:pt>
    <dgm:pt modelId="{FF76DE93-2ED0-4318-A6FB-30BC56624EF0}" type="sibTrans" cxnId="{7B349D90-2E00-4866-8E3D-A4F10DEE7BB7}">
      <dgm:prSet/>
      <dgm:spPr/>
      <dgm:t>
        <a:bodyPr/>
        <a:lstStyle/>
        <a:p>
          <a:endParaRPr lang="en-US"/>
        </a:p>
      </dgm:t>
    </dgm:pt>
    <dgm:pt modelId="{EDA02719-3C2A-46E1-B1FA-20A829EAC30E}">
      <dgm:prSet/>
      <dgm:spPr/>
      <dgm:t>
        <a:bodyPr/>
        <a:lstStyle/>
        <a:p>
          <a:r>
            <a:rPr lang="en-US" dirty="0"/>
            <a:t>Other activities (e.g. matching, concept maps, jigsaws, peer review, </a:t>
          </a:r>
          <a:r>
            <a:rPr lang="en-US" dirty="0" err="1"/>
            <a:t>etc</a:t>
          </a:r>
          <a:r>
            <a:rPr lang="en-US" dirty="0"/>
            <a:t>…)</a:t>
          </a:r>
        </a:p>
      </dgm:t>
    </dgm:pt>
    <dgm:pt modelId="{4E67170C-6BC1-427E-8C5B-5EC372B621BE}" type="parTrans" cxnId="{349F190B-0D88-407D-A74D-83C27DA4B0A1}">
      <dgm:prSet/>
      <dgm:spPr/>
      <dgm:t>
        <a:bodyPr/>
        <a:lstStyle/>
        <a:p>
          <a:endParaRPr lang="en-US"/>
        </a:p>
      </dgm:t>
    </dgm:pt>
    <dgm:pt modelId="{A6EC60F8-296D-4804-91C6-49604F323BB0}" type="sibTrans" cxnId="{349F190B-0D88-407D-A74D-83C27DA4B0A1}">
      <dgm:prSet/>
      <dgm:spPr/>
      <dgm:t>
        <a:bodyPr/>
        <a:lstStyle/>
        <a:p>
          <a:endParaRPr lang="en-US"/>
        </a:p>
      </dgm:t>
    </dgm:pt>
    <dgm:pt modelId="{EE224B0D-878F-4172-B21F-803A236AA1DE}" type="pres">
      <dgm:prSet presAssocID="{853B86A5-8C25-4516-BCB7-D3F95DB7B39F}" presName="root" presStyleCnt="0">
        <dgm:presLayoutVars>
          <dgm:dir/>
          <dgm:resizeHandles val="exact"/>
        </dgm:presLayoutVars>
      </dgm:prSet>
      <dgm:spPr/>
    </dgm:pt>
    <dgm:pt modelId="{BAC682D7-CA7A-40E6-8BC2-F308A26643F9}" type="pres">
      <dgm:prSet presAssocID="{0318A6D1-890E-40C8-A5FD-66F3D588E7B7}" presName="compNode" presStyleCnt="0"/>
      <dgm:spPr/>
    </dgm:pt>
    <dgm:pt modelId="{1934F460-6EAC-429D-B166-00DC1F095CF0}" type="pres">
      <dgm:prSet presAssocID="{0318A6D1-890E-40C8-A5FD-66F3D588E7B7}" presName="bgRect" presStyleLbl="bgShp" presStyleIdx="0" presStyleCnt="4"/>
      <dgm:spPr/>
    </dgm:pt>
    <dgm:pt modelId="{6E162C0E-2FE8-4D20-800C-DF97F899FD66}" type="pres">
      <dgm:prSet presAssocID="{0318A6D1-890E-40C8-A5FD-66F3D588E7B7}"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orkflow"/>
        </a:ext>
      </dgm:extLst>
    </dgm:pt>
    <dgm:pt modelId="{CA767C82-2E7F-4842-ADE1-C52894B53337}" type="pres">
      <dgm:prSet presAssocID="{0318A6D1-890E-40C8-A5FD-66F3D588E7B7}" presName="spaceRect" presStyleCnt="0"/>
      <dgm:spPr/>
    </dgm:pt>
    <dgm:pt modelId="{AF8C978B-F947-4702-9738-F9A3401DB2CE}" type="pres">
      <dgm:prSet presAssocID="{0318A6D1-890E-40C8-A5FD-66F3D588E7B7}" presName="parTx" presStyleLbl="revTx" presStyleIdx="0" presStyleCnt="4">
        <dgm:presLayoutVars>
          <dgm:chMax val="0"/>
          <dgm:chPref val="0"/>
        </dgm:presLayoutVars>
      </dgm:prSet>
      <dgm:spPr/>
    </dgm:pt>
    <dgm:pt modelId="{BC67485F-CDA3-447B-A8A6-3FEEBD15D9F4}" type="pres">
      <dgm:prSet presAssocID="{285C81B1-2EDC-4D53-B9C0-83D29F42AAEA}" presName="sibTrans" presStyleCnt="0"/>
      <dgm:spPr/>
    </dgm:pt>
    <dgm:pt modelId="{136FCE50-F162-4AE6-B5D6-BF187FA8D690}" type="pres">
      <dgm:prSet presAssocID="{791AA4AD-62F7-46F4-9E2E-C61AF7444AB3}" presName="compNode" presStyleCnt="0"/>
      <dgm:spPr/>
    </dgm:pt>
    <dgm:pt modelId="{CED9023A-5E7B-413A-B78E-E007EE2017EF}" type="pres">
      <dgm:prSet presAssocID="{791AA4AD-62F7-46F4-9E2E-C61AF7444AB3}" presName="bgRect" presStyleLbl="bgShp" presStyleIdx="1" presStyleCnt="4"/>
      <dgm:spPr/>
    </dgm:pt>
    <dgm:pt modelId="{F44E0B9F-76D1-4DEE-B9A1-B43A4DF7E7D0}" type="pres">
      <dgm:prSet presAssocID="{791AA4AD-62F7-46F4-9E2E-C61AF7444AB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29EB1D58-1F48-4909-9436-8D2E3E88541A}" type="pres">
      <dgm:prSet presAssocID="{791AA4AD-62F7-46F4-9E2E-C61AF7444AB3}" presName="spaceRect" presStyleCnt="0"/>
      <dgm:spPr/>
    </dgm:pt>
    <dgm:pt modelId="{10D74DE3-6810-4E18-95EC-4F85BA6F3554}" type="pres">
      <dgm:prSet presAssocID="{791AA4AD-62F7-46F4-9E2E-C61AF7444AB3}" presName="parTx" presStyleLbl="revTx" presStyleIdx="1" presStyleCnt="4">
        <dgm:presLayoutVars>
          <dgm:chMax val="0"/>
          <dgm:chPref val="0"/>
        </dgm:presLayoutVars>
      </dgm:prSet>
      <dgm:spPr/>
    </dgm:pt>
    <dgm:pt modelId="{99F7BB38-E2E3-4EEF-B970-6FE8DA1D9ABC}" type="pres">
      <dgm:prSet presAssocID="{6D86B912-BADF-49A3-AA1E-2EE1C9AF9125}" presName="sibTrans" presStyleCnt="0"/>
      <dgm:spPr/>
    </dgm:pt>
    <dgm:pt modelId="{51E98A8C-A7C7-4137-BD0A-08D9D0A2119E}" type="pres">
      <dgm:prSet presAssocID="{E624594C-AC6F-4058-9B8E-AC9F76BCC03D}" presName="compNode" presStyleCnt="0"/>
      <dgm:spPr/>
    </dgm:pt>
    <dgm:pt modelId="{45DEBAF8-B3F3-4DD8-8B12-D6E6959CA181}" type="pres">
      <dgm:prSet presAssocID="{E624594C-AC6F-4058-9B8E-AC9F76BCC03D}" presName="bgRect" presStyleLbl="bgShp" presStyleIdx="2" presStyleCnt="4"/>
      <dgm:spPr/>
    </dgm:pt>
    <dgm:pt modelId="{1CE47B90-DBB3-4A9F-904F-B13A7D3755C9}" type="pres">
      <dgm:prSet presAssocID="{E624594C-AC6F-4058-9B8E-AC9F76BCC03D}"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eacher"/>
        </a:ext>
      </dgm:extLst>
    </dgm:pt>
    <dgm:pt modelId="{2D72421A-54FD-434A-A386-90DCCEFC7637}" type="pres">
      <dgm:prSet presAssocID="{E624594C-AC6F-4058-9B8E-AC9F76BCC03D}" presName="spaceRect" presStyleCnt="0"/>
      <dgm:spPr/>
    </dgm:pt>
    <dgm:pt modelId="{01BF31C3-DAFA-490C-9FED-52F98D5E4316}" type="pres">
      <dgm:prSet presAssocID="{E624594C-AC6F-4058-9B8E-AC9F76BCC03D}" presName="parTx" presStyleLbl="revTx" presStyleIdx="2" presStyleCnt="4">
        <dgm:presLayoutVars>
          <dgm:chMax val="0"/>
          <dgm:chPref val="0"/>
        </dgm:presLayoutVars>
      </dgm:prSet>
      <dgm:spPr/>
    </dgm:pt>
    <dgm:pt modelId="{EF236362-0228-4E42-A429-6C7DE36E5B9D}" type="pres">
      <dgm:prSet presAssocID="{FF76DE93-2ED0-4318-A6FB-30BC56624EF0}" presName="sibTrans" presStyleCnt="0"/>
      <dgm:spPr/>
    </dgm:pt>
    <dgm:pt modelId="{BE4374D0-0783-43BC-8B80-DF43371CD6EE}" type="pres">
      <dgm:prSet presAssocID="{EDA02719-3C2A-46E1-B1FA-20A829EAC30E}" presName="compNode" presStyleCnt="0"/>
      <dgm:spPr/>
    </dgm:pt>
    <dgm:pt modelId="{D82BC2A9-12EA-4C30-9D4C-31AF1D2252F5}" type="pres">
      <dgm:prSet presAssocID="{EDA02719-3C2A-46E1-B1FA-20A829EAC30E}" presName="bgRect" presStyleLbl="bgShp" presStyleIdx="3" presStyleCnt="4"/>
      <dgm:spPr/>
    </dgm:pt>
    <dgm:pt modelId="{7B465EE9-F35A-4E5E-87C4-42F870688F4B}" type="pres">
      <dgm:prSet presAssocID="{EDA02719-3C2A-46E1-B1FA-20A829EAC30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ce"/>
        </a:ext>
      </dgm:extLst>
    </dgm:pt>
    <dgm:pt modelId="{8A5034D2-1A91-43A2-AB9B-4CCA3B8F4430}" type="pres">
      <dgm:prSet presAssocID="{EDA02719-3C2A-46E1-B1FA-20A829EAC30E}" presName="spaceRect" presStyleCnt="0"/>
      <dgm:spPr/>
    </dgm:pt>
    <dgm:pt modelId="{0D4A3139-A761-4D2E-B51B-941D37EA1EC7}" type="pres">
      <dgm:prSet presAssocID="{EDA02719-3C2A-46E1-B1FA-20A829EAC30E}" presName="parTx" presStyleLbl="revTx" presStyleIdx="3" presStyleCnt="4">
        <dgm:presLayoutVars>
          <dgm:chMax val="0"/>
          <dgm:chPref val="0"/>
        </dgm:presLayoutVars>
      </dgm:prSet>
      <dgm:spPr/>
    </dgm:pt>
  </dgm:ptLst>
  <dgm:cxnLst>
    <dgm:cxn modelId="{349F190B-0D88-407D-A74D-83C27DA4B0A1}" srcId="{853B86A5-8C25-4516-BCB7-D3F95DB7B39F}" destId="{EDA02719-3C2A-46E1-B1FA-20A829EAC30E}" srcOrd="3" destOrd="0" parTransId="{4E67170C-6BC1-427E-8C5B-5EC372B621BE}" sibTransId="{A6EC60F8-296D-4804-91C6-49604F323BB0}"/>
    <dgm:cxn modelId="{AADDBC7D-342F-408D-822A-BB01D968192C}" srcId="{853B86A5-8C25-4516-BCB7-D3F95DB7B39F}" destId="{791AA4AD-62F7-46F4-9E2E-C61AF7444AB3}" srcOrd="1" destOrd="0" parTransId="{FADCEE11-B9EE-459F-AD76-D44FB8F9C767}" sibTransId="{6D86B912-BADF-49A3-AA1E-2EE1C9AF9125}"/>
    <dgm:cxn modelId="{7B349D90-2E00-4866-8E3D-A4F10DEE7BB7}" srcId="{853B86A5-8C25-4516-BCB7-D3F95DB7B39F}" destId="{E624594C-AC6F-4058-9B8E-AC9F76BCC03D}" srcOrd="2" destOrd="0" parTransId="{76B1A1FA-B8E3-4D85-9FA8-CC62464CC6BA}" sibTransId="{FF76DE93-2ED0-4318-A6FB-30BC56624EF0}"/>
    <dgm:cxn modelId="{CE9FDC98-8F4E-47DE-B4DA-BFC4BC975780}" type="presOf" srcId="{853B86A5-8C25-4516-BCB7-D3F95DB7B39F}" destId="{EE224B0D-878F-4172-B21F-803A236AA1DE}" srcOrd="0" destOrd="0" presId="urn:microsoft.com/office/officeart/2018/2/layout/IconVerticalSolidList"/>
    <dgm:cxn modelId="{813C13AB-3C66-4412-BFA3-76A158F3A4F0}" srcId="{853B86A5-8C25-4516-BCB7-D3F95DB7B39F}" destId="{0318A6D1-890E-40C8-A5FD-66F3D588E7B7}" srcOrd="0" destOrd="0" parTransId="{0E316803-FD4F-4334-91EC-7A785A78E0FB}" sibTransId="{285C81B1-2EDC-4D53-B9C0-83D29F42AAEA}"/>
    <dgm:cxn modelId="{8742F7D0-AEAD-4443-9A5E-357B1A921E48}" type="presOf" srcId="{0318A6D1-890E-40C8-A5FD-66F3D588E7B7}" destId="{AF8C978B-F947-4702-9738-F9A3401DB2CE}" srcOrd="0" destOrd="0" presId="urn:microsoft.com/office/officeart/2018/2/layout/IconVerticalSolidList"/>
    <dgm:cxn modelId="{40A717E3-6C07-4C70-95A5-A0B078D91D13}" type="presOf" srcId="{E624594C-AC6F-4058-9B8E-AC9F76BCC03D}" destId="{01BF31C3-DAFA-490C-9FED-52F98D5E4316}" srcOrd="0" destOrd="0" presId="urn:microsoft.com/office/officeart/2018/2/layout/IconVerticalSolidList"/>
    <dgm:cxn modelId="{6F0ED0F1-D1D4-4AC2-8667-C1DD400D7325}" type="presOf" srcId="{EDA02719-3C2A-46E1-B1FA-20A829EAC30E}" destId="{0D4A3139-A761-4D2E-B51B-941D37EA1EC7}" srcOrd="0" destOrd="0" presId="urn:microsoft.com/office/officeart/2018/2/layout/IconVerticalSolidList"/>
    <dgm:cxn modelId="{5C23D3F9-9955-4F9F-A43F-D1234318EF73}" type="presOf" srcId="{791AA4AD-62F7-46F4-9E2E-C61AF7444AB3}" destId="{10D74DE3-6810-4E18-95EC-4F85BA6F3554}" srcOrd="0" destOrd="0" presId="urn:microsoft.com/office/officeart/2018/2/layout/IconVerticalSolidList"/>
    <dgm:cxn modelId="{72039E77-7495-442A-ACB2-B559795D196F}" type="presParOf" srcId="{EE224B0D-878F-4172-B21F-803A236AA1DE}" destId="{BAC682D7-CA7A-40E6-8BC2-F308A26643F9}" srcOrd="0" destOrd="0" presId="urn:microsoft.com/office/officeart/2018/2/layout/IconVerticalSolidList"/>
    <dgm:cxn modelId="{B4407635-4B49-4997-8F1E-6D70D039AD5D}" type="presParOf" srcId="{BAC682D7-CA7A-40E6-8BC2-F308A26643F9}" destId="{1934F460-6EAC-429D-B166-00DC1F095CF0}" srcOrd="0" destOrd="0" presId="urn:microsoft.com/office/officeart/2018/2/layout/IconVerticalSolidList"/>
    <dgm:cxn modelId="{C757B10C-2670-40ED-9891-F2843FCDDA0F}" type="presParOf" srcId="{BAC682D7-CA7A-40E6-8BC2-F308A26643F9}" destId="{6E162C0E-2FE8-4D20-800C-DF97F899FD66}" srcOrd="1" destOrd="0" presId="urn:microsoft.com/office/officeart/2018/2/layout/IconVerticalSolidList"/>
    <dgm:cxn modelId="{76E16B6C-92C5-4AF8-8702-36EB3371A51A}" type="presParOf" srcId="{BAC682D7-CA7A-40E6-8BC2-F308A26643F9}" destId="{CA767C82-2E7F-4842-ADE1-C52894B53337}" srcOrd="2" destOrd="0" presId="urn:microsoft.com/office/officeart/2018/2/layout/IconVerticalSolidList"/>
    <dgm:cxn modelId="{F64FC6ED-DAFD-40F4-A38A-4E08CC2BAC1A}" type="presParOf" srcId="{BAC682D7-CA7A-40E6-8BC2-F308A26643F9}" destId="{AF8C978B-F947-4702-9738-F9A3401DB2CE}" srcOrd="3" destOrd="0" presId="urn:microsoft.com/office/officeart/2018/2/layout/IconVerticalSolidList"/>
    <dgm:cxn modelId="{1BB2B35F-4AC0-458E-901A-0DBEF69F1664}" type="presParOf" srcId="{EE224B0D-878F-4172-B21F-803A236AA1DE}" destId="{BC67485F-CDA3-447B-A8A6-3FEEBD15D9F4}" srcOrd="1" destOrd="0" presId="urn:microsoft.com/office/officeart/2018/2/layout/IconVerticalSolidList"/>
    <dgm:cxn modelId="{607F037A-EBF7-47C7-8762-61A8F8AF9294}" type="presParOf" srcId="{EE224B0D-878F-4172-B21F-803A236AA1DE}" destId="{136FCE50-F162-4AE6-B5D6-BF187FA8D690}" srcOrd="2" destOrd="0" presId="urn:microsoft.com/office/officeart/2018/2/layout/IconVerticalSolidList"/>
    <dgm:cxn modelId="{A899E708-E76F-4D5C-A565-EFBA3FDCD594}" type="presParOf" srcId="{136FCE50-F162-4AE6-B5D6-BF187FA8D690}" destId="{CED9023A-5E7B-413A-B78E-E007EE2017EF}" srcOrd="0" destOrd="0" presId="urn:microsoft.com/office/officeart/2018/2/layout/IconVerticalSolidList"/>
    <dgm:cxn modelId="{7452E164-A57A-4D9A-A0CB-89F989C8B963}" type="presParOf" srcId="{136FCE50-F162-4AE6-B5D6-BF187FA8D690}" destId="{F44E0B9F-76D1-4DEE-B9A1-B43A4DF7E7D0}" srcOrd="1" destOrd="0" presId="urn:microsoft.com/office/officeart/2018/2/layout/IconVerticalSolidList"/>
    <dgm:cxn modelId="{55E2A7DA-60C9-440A-B032-132EC3032F65}" type="presParOf" srcId="{136FCE50-F162-4AE6-B5D6-BF187FA8D690}" destId="{29EB1D58-1F48-4909-9436-8D2E3E88541A}" srcOrd="2" destOrd="0" presId="urn:microsoft.com/office/officeart/2018/2/layout/IconVerticalSolidList"/>
    <dgm:cxn modelId="{A2241238-AC3B-4504-9233-406D2DDFC24B}" type="presParOf" srcId="{136FCE50-F162-4AE6-B5D6-BF187FA8D690}" destId="{10D74DE3-6810-4E18-95EC-4F85BA6F3554}" srcOrd="3" destOrd="0" presId="urn:microsoft.com/office/officeart/2018/2/layout/IconVerticalSolidList"/>
    <dgm:cxn modelId="{DAFDEEEC-F3ED-449D-BD1D-6CCF3008BEF6}" type="presParOf" srcId="{EE224B0D-878F-4172-B21F-803A236AA1DE}" destId="{99F7BB38-E2E3-4EEF-B970-6FE8DA1D9ABC}" srcOrd="3" destOrd="0" presId="urn:microsoft.com/office/officeart/2018/2/layout/IconVerticalSolidList"/>
    <dgm:cxn modelId="{7433DD20-DDCB-4C8B-934F-96C5C467D2BC}" type="presParOf" srcId="{EE224B0D-878F-4172-B21F-803A236AA1DE}" destId="{51E98A8C-A7C7-4137-BD0A-08D9D0A2119E}" srcOrd="4" destOrd="0" presId="urn:microsoft.com/office/officeart/2018/2/layout/IconVerticalSolidList"/>
    <dgm:cxn modelId="{152484AD-A910-4315-ACF8-F145B8F816BC}" type="presParOf" srcId="{51E98A8C-A7C7-4137-BD0A-08D9D0A2119E}" destId="{45DEBAF8-B3F3-4DD8-8B12-D6E6959CA181}" srcOrd="0" destOrd="0" presId="urn:microsoft.com/office/officeart/2018/2/layout/IconVerticalSolidList"/>
    <dgm:cxn modelId="{68D73A32-A4CC-4371-9433-D4D252C4291B}" type="presParOf" srcId="{51E98A8C-A7C7-4137-BD0A-08D9D0A2119E}" destId="{1CE47B90-DBB3-4A9F-904F-B13A7D3755C9}" srcOrd="1" destOrd="0" presId="urn:microsoft.com/office/officeart/2018/2/layout/IconVerticalSolidList"/>
    <dgm:cxn modelId="{908BBF56-143D-42A9-85F4-E8F243E4AFA0}" type="presParOf" srcId="{51E98A8C-A7C7-4137-BD0A-08D9D0A2119E}" destId="{2D72421A-54FD-434A-A386-90DCCEFC7637}" srcOrd="2" destOrd="0" presId="urn:microsoft.com/office/officeart/2018/2/layout/IconVerticalSolidList"/>
    <dgm:cxn modelId="{00942F59-F1AB-43C2-9DEE-1762D57D6445}" type="presParOf" srcId="{51E98A8C-A7C7-4137-BD0A-08D9D0A2119E}" destId="{01BF31C3-DAFA-490C-9FED-52F98D5E4316}" srcOrd="3" destOrd="0" presId="urn:microsoft.com/office/officeart/2018/2/layout/IconVerticalSolidList"/>
    <dgm:cxn modelId="{82A38D9E-270B-4409-B822-8EB6E9E18176}" type="presParOf" srcId="{EE224B0D-878F-4172-B21F-803A236AA1DE}" destId="{EF236362-0228-4E42-A429-6C7DE36E5B9D}" srcOrd="5" destOrd="0" presId="urn:microsoft.com/office/officeart/2018/2/layout/IconVerticalSolidList"/>
    <dgm:cxn modelId="{FC0E4500-4620-4820-AAB6-00BF0DDCD863}" type="presParOf" srcId="{EE224B0D-878F-4172-B21F-803A236AA1DE}" destId="{BE4374D0-0783-43BC-8B80-DF43371CD6EE}" srcOrd="6" destOrd="0" presId="urn:microsoft.com/office/officeart/2018/2/layout/IconVerticalSolidList"/>
    <dgm:cxn modelId="{579B7342-9C19-428F-BF0E-15B5F9AD5CFA}" type="presParOf" srcId="{BE4374D0-0783-43BC-8B80-DF43371CD6EE}" destId="{D82BC2A9-12EA-4C30-9D4C-31AF1D2252F5}" srcOrd="0" destOrd="0" presId="urn:microsoft.com/office/officeart/2018/2/layout/IconVerticalSolidList"/>
    <dgm:cxn modelId="{62A1A8F8-4F8A-4541-8C08-C8A8D0C6BBE4}" type="presParOf" srcId="{BE4374D0-0783-43BC-8B80-DF43371CD6EE}" destId="{7B465EE9-F35A-4E5E-87C4-42F870688F4B}" srcOrd="1" destOrd="0" presId="urn:microsoft.com/office/officeart/2018/2/layout/IconVerticalSolidList"/>
    <dgm:cxn modelId="{995041AF-A5EB-4495-981D-CA69C51086DE}" type="presParOf" srcId="{BE4374D0-0783-43BC-8B80-DF43371CD6EE}" destId="{8A5034D2-1A91-43A2-AB9B-4CCA3B8F4430}" srcOrd="2" destOrd="0" presId="urn:microsoft.com/office/officeart/2018/2/layout/IconVerticalSolidList"/>
    <dgm:cxn modelId="{7E67223B-9DBB-4421-BC55-C988EFC327DB}" type="presParOf" srcId="{BE4374D0-0783-43BC-8B80-DF43371CD6EE}" destId="{0D4A3139-A761-4D2E-B51B-941D37EA1EC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ED5AC3-41B9-4E57-898E-F8327799D44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F7D6AE3-532C-4A2B-B826-81465BF5F145}">
      <dgm:prSet/>
      <dgm:spPr/>
      <dgm:t>
        <a:bodyPr/>
        <a:lstStyle/>
        <a:p>
          <a:pPr>
            <a:defRPr cap="all"/>
          </a:pPr>
          <a:r>
            <a:rPr lang="en-US"/>
            <a:t>Often what they did before!</a:t>
          </a:r>
        </a:p>
      </dgm:t>
    </dgm:pt>
    <dgm:pt modelId="{F9DBD0A5-0233-455A-9B4C-49DD5C9F5AE4}" type="parTrans" cxnId="{F46234B5-E94A-49AA-9309-93F49B90C1BB}">
      <dgm:prSet/>
      <dgm:spPr/>
      <dgm:t>
        <a:bodyPr/>
        <a:lstStyle/>
        <a:p>
          <a:endParaRPr lang="en-US"/>
        </a:p>
      </dgm:t>
    </dgm:pt>
    <dgm:pt modelId="{95B287E0-980B-413C-9626-3A1CB1A66A7E}" type="sibTrans" cxnId="{F46234B5-E94A-49AA-9309-93F49B90C1BB}">
      <dgm:prSet/>
      <dgm:spPr/>
      <dgm:t>
        <a:bodyPr/>
        <a:lstStyle/>
        <a:p>
          <a:endParaRPr lang="en-US"/>
        </a:p>
      </dgm:t>
    </dgm:pt>
    <dgm:pt modelId="{DE56E509-3897-493D-B78C-18E446CC19F7}">
      <dgm:prSet/>
      <dgm:spPr/>
      <dgm:t>
        <a:bodyPr/>
        <a:lstStyle/>
        <a:p>
          <a:pPr>
            <a:defRPr cap="all"/>
          </a:pPr>
          <a:r>
            <a:rPr lang="en-US"/>
            <a:t>BUT… be thoughtful about student workload</a:t>
          </a:r>
        </a:p>
      </dgm:t>
    </dgm:pt>
    <dgm:pt modelId="{3677D1F9-F974-4498-A2BA-7F149EE1C733}" type="parTrans" cxnId="{C31DB1DB-367F-4268-82F1-874DEB168B31}">
      <dgm:prSet/>
      <dgm:spPr/>
      <dgm:t>
        <a:bodyPr/>
        <a:lstStyle/>
        <a:p>
          <a:endParaRPr lang="en-US"/>
        </a:p>
      </dgm:t>
    </dgm:pt>
    <dgm:pt modelId="{41067513-7DB5-4891-B6AA-86400844C4FC}" type="sibTrans" cxnId="{C31DB1DB-367F-4268-82F1-874DEB168B31}">
      <dgm:prSet/>
      <dgm:spPr/>
      <dgm:t>
        <a:bodyPr/>
        <a:lstStyle/>
        <a:p>
          <a:endParaRPr lang="en-US"/>
        </a:p>
      </dgm:t>
    </dgm:pt>
    <dgm:pt modelId="{348A68C8-7D03-4D48-993A-4A230EDA4058}" type="pres">
      <dgm:prSet presAssocID="{84ED5AC3-41B9-4E57-898E-F8327799D444}" presName="root" presStyleCnt="0">
        <dgm:presLayoutVars>
          <dgm:dir/>
          <dgm:resizeHandles val="exact"/>
        </dgm:presLayoutVars>
      </dgm:prSet>
      <dgm:spPr/>
    </dgm:pt>
    <dgm:pt modelId="{145D71D6-E9F5-4EB5-9491-A6659B3B2FC3}" type="pres">
      <dgm:prSet presAssocID="{2F7D6AE3-532C-4A2B-B826-81465BF5F145}" presName="compNode" presStyleCnt="0"/>
      <dgm:spPr/>
    </dgm:pt>
    <dgm:pt modelId="{70AEFCEC-585D-4F80-B45E-35B2570CCD68}" type="pres">
      <dgm:prSet presAssocID="{2F7D6AE3-532C-4A2B-B826-81465BF5F145}" presName="iconBgRect" presStyleLbl="bgShp" presStyleIdx="0" presStyleCnt="2"/>
      <dgm:spPr/>
    </dgm:pt>
    <dgm:pt modelId="{BFF36F4A-FD4F-44A1-82C2-35239D228D36}" type="pres">
      <dgm:prSet presAssocID="{2F7D6AE3-532C-4A2B-B826-81465BF5F14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2831CD22-0004-4FB4-B81C-ECCAA4FA5D19}" type="pres">
      <dgm:prSet presAssocID="{2F7D6AE3-532C-4A2B-B826-81465BF5F145}" presName="spaceRect" presStyleCnt="0"/>
      <dgm:spPr/>
    </dgm:pt>
    <dgm:pt modelId="{FF0A5766-33A6-4E6E-B96C-297CAFF87EFF}" type="pres">
      <dgm:prSet presAssocID="{2F7D6AE3-532C-4A2B-B826-81465BF5F145}" presName="textRect" presStyleLbl="revTx" presStyleIdx="0" presStyleCnt="2">
        <dgm:presLayoutVars>
          <dgm:chMax val="1"/>
          <dgm:chPref val="1"/>
        </dgm:presLayoutVars>
      </dgm:prSet>
      <dgm:spPr/>
    </dgm:pt>
    <dgm:pt modelId="{8B27E8D5-F44C-4AF2-AD31-28041BE36639}" type="pres">
      <dgm:prSet presAssocID="{95B287E0-980B-413C-9626-3A1CB1A66A7E}" presName="sibTrans" presStyleCnt="0"/>
      <dgm:spPr/>
    </dgm:pt>
    <dgm:pt modelId="{9A6E3684-825C-4176-8633-51AA82A93D9B}" type="pres">
      <dgm:prSet presAssocID="{DE56E509-3897-493D-B78C-18E446CC19F7}" presName="compNode" presStyleCnt="0"/>
      <dgm:spPr/>
    </dgm:pt>
    <dgm:pt modelId="{03C6193F-3E84-40D4-BF65-D1B67F8C34BC}" type="pres">
      <dgm:prSet presAssocID="{DE56E509-3897-493D-B78C-18E446CC19F7}" presName="iconBgRect" presStyleLbl="bgShp" presStyleIdx="1" presStyleCnt="2"/>
      <dgm:spPr/>
    </dgm:pt>
    <dgm:pt modelId="{D66A968B-76C1-48AE-A758-223C4F1C53F9}" type="pres">
      <dgm:prSet presAssocID="{DE56E509-3897-493D-B78C-18E446CC19F7}"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Brainstorm"/>
        </a:ext>
      </dgm:extLst>
    </dgm:pt>
    <dgm:pt modelId="{F8A29622-E89D-40A1-A975-DFC67E5E35E9}" type="pres">
      <dgm:prSet presAssocID="{DE56E509-3897-493D-B78C-18E446CC19F7}" presName="spaceRect" presStyleCnt="0"/>
      <dgm:spPr/>
    </dgm:pt>
    <dgm:pt modelId="{2945FA38-ABF1-4B90-8614-D095FA22E1B2}" type="pres">
      <dgm:prSet presAssocID="{DE56E509-3897-493D-B78C-18E446CC19F7}" presName="textRect" presStyleLbl="revTx" presStyleIdx="1" presStyleCnt="2">
        <dgm:presLayoutVars>
          <dgm:chMax val="1"/>
          <dgm:chPref val="1"/>
        </dgm:presLayoutVars>
      </dgm:prSet>
      <dgm:spPr/>
    </dgm:pt>
  </dgm:ptLst>
  <dgm:cxnLst>
    <dgm:cxn modelId="{0768D162-F69A-4129-9434-93BDBB78189E}" type="presOf" srcId="{2F7D6AE3-532C-4A2B-B826-81465BF5F145}" destId="{FF0A5766-33A6-4E6E-B96C-297CAFF87EFF}" srcOrd="0" destOrd="0" presId="urn:microsoft.com/office/officeart/2018/5/layout/IconCircleLabelList"/>
    <dgm:cxn modelId="{886FE4B3-9E4C-4CFA-A82A-31AB7818ABE6}" type="presOf" srcId="{DE56E509-3897-493D-B78C-18E446CC19F7}" destId="{2945FA38-ABF1-4B90-8614-D095FA22E1B2}" srcOrd="0" destOrd="0" presId="urn:microsoft.com/office/officeart/2018/5/layout/IconCircleLabelList"/>
    <dgm:cxn modelId="{F46234B5-E94A-49AA-9309-93F49B90C1BB}" srcId="{84ED5AC3-41B9-4E57-898E-F8327799D444}" destId="{2F7D6AE3-532C-4A2B-B826-81465BF5F145}" srcOrd="0" destOrd="0" parTransId="{F9DBD0A5-0233-455A-9B4C-49DD5C9F5AE4}" sibTransId="{95B287E0-980B-413C-9626-3A1CB1A66A7E}"/>
    <dgm:cxn modelId="{155A02B6-8296-4185-8D04-8225348A9A8A}" type="presOf" srcId="{84ED5AC3-41B9-4E57-898E-F8327799D444}" destId="{348A68C8-7D03-4D48-993A-4A230EDA4058}" srcOrd="0" destOrd="0" presId="urn:microsoft.com/office/officeart/2018/5/layout/IconCircleLabelList"/>
    <dgm:cxn modelId="{C31DB1DB-367F-4268-82F1-874DEB168B31}" srcId="{84ED5AC3-41B9-4E57-898E-F8327799D444}" destId="{DE56E509-3897-493D-B78C-18E446CC19F7}" srcOrd="1" destOrd="0" parTransId="{3677D1F9-F974-4498-A2BA-7F149EE1C733}" sibTransId="{41067513-7DB5-4891-B6AA-86400844C4FC}"/>
    <dgm:cxn modelId="{B3449EBB-B506-4043-AFA6-3909471F6F40}" type="presParOf" srcId="{348A68C8-7D03-4D48-993A-4A230EDA4058}" destId="{145D71D6-E9F5-4EB5-9491-A6659B3B2FC3}" srcOrd="0" destOrd="0" presId="urn:microsoft.com/office/officeart/2018/5/layout/IconCircleLabelList"/>
    <dgm:cxn modelId="{19CFBE32-92A4-477F-A392-B034F2C3A9AB}" type="presParOf" srcId="{145D71D6-E9F5-4EB5-9491-A6659B3B2FC3}" destId="{70AEFCEC-585D-4F80-B45E-35B2570CCD68}" srcOrd="0" destOrd="0" presId="urn:microsoft.com/office/officeart/2018/5/layout/IconCircleLabelList"/>
    <dgm:cxn modelId="{D2C32D35-F9C3-4D78-AAEC-B2B2DD0659A4}" type="presParOf" srcId="{145D71D6-E9F5-4EB5-9491-A6659B3B2FC3}" destId="{BFF36F4A-FD4F-44A1-82C2-35239D228D36}" srcOrd="1" destOrd="0" presId="urn:microsoft.com/office/officeart/2018/5/layout/IconCircleLabelList"/>
    <dgm:cxn modelId="{CFC0F51D-8C40-46CA-A433-50C3475DCE5F}" type="presParOf" srcId="{145D71D6-E9F5-4EB5-9491-A6659B3B2FC3}" destId="{2831CD22-0004-4FB4-B81C-ECCAA4FA5D19}" srcOrd="2" destOrd="0" presId="urn:microsoft.com/office/officeart/2018/5/layout/IconCircleLabelList"/>
    <dgm:cxn modelId="{45EF597F-DFB4-4B63-9615-E400E6D39CFC}" type="presParOf" srcId="{145D71D6-E9F5-4EB5-9491-A6659B3B2FC3}" destId="{FF0A5766-33A6-4E6E-B96C-297CAFF87EFF}" srcOrd="3" destOrd="0" presId="urn:microsoft.com/office/officeart/2018/5/layout/IconCircleLabelList"/>
    <dgm:cxn modelId="{BC1AA1C9-695F-418A-B5BA-37C72454590F}" type="presParOf" srcId="{348A68C8-7D03-4D48-993A-4A230EDA4058}" destId="{8B27E8D5-F44C-4AF2-AD31-28041BE36639}" srcOrd="1" destOrd="0" presId="urn:microsoft.com/office/officeart/2018/5/layout/IconCircleLabelList"/>
    <dgm:cxn modelId="{92468DE6-DFFE-4280-B67A-852E30516B13}" type="presParOf" srcId="{348A68C8-7D03-4D48-993A-4A230EDA4058}" destId="{9A6E3684-825C-4176-8633-51AA82A93D9B}" srcOrd="2" destOrd="0" presId="urn:microsoft.com/office/officeart/2018/5/layout/IconCircleLabelList"/>
    <dgm:cxn modelId="{47858DCB-BBF4-403F-BF56-4AB34BF3F7C4}" type="presParOf" srcId="{9A6E3684-825C-4176-8633-51AA82A93D9B}" destId="{03C6193F-3E84-40D4-BF65-D1B67F8C34BC}" srcOrd="0" destOrd="0" presId="urn:microsoft.com/office/officeart/2018/5/layout/IconCircleLabelList"/>
    <dgm:cxn modelId="{AF4F79AE-2B5D-4FB2-9417-DE4637852B01}" type="presParOf" srcId="{9A6E3684-825C-4176-8633-51AA82A93D9B}" destId="{D66A968B-76C1-48AE-A758-223C4F1C53F9}" srcOrd="1" destOrd="0" presId="urn:microsoft.com/office/officeart/2018/5/layout/IconCircleLabelList"/>
    <dgm:cxn modelId="{223DB8B1-143E-4B60-99DF-F84AAAEC927B}" type="presParOf" srcId="{9A6E3684-825C-4176-8633-51AA82A93D9B}" destId="{F8A29622-E89D-40A1-A975-DFC67E5E35E9}" srcOrd="2" destOrd="0" presId="urn:microsoft.com/office/officeart/2018/5/layout/IconCircleLabelList"/>
    <dgm:cxn modelId="{C016E045-CD93-4A89-A63C-F2724DA4E551}" type="presParOf" srcId="{9A6E3684-825C-4176-8633-51AA82A93D9B}" destId="{2945FA38-ABF1-4B90-8614-D095FA22E1B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BAE1D-723F-458B-82B9-486A12524F0D}">
      <dsp:nvSpPr>
        <dsp:cNvPr id="0" name=""/>
        <dsp:cNvSpPr/>
      </dsp:nvSpPr>
      <dsp:spPr>
        <a:xfrm>
          <a:off x="0" y="1432"/>
          <a:ext cx="9603275" cy="72584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691F2F-6B6D-4E4A-A4A6-6EB429793E5D}">
      <dsp:nvSpPr>
        <dsp:cNvPr id="0" name=""/>
        <dsp:cNvSpPr/>
      </dsp:nvSpPr>
      <dsp:spPr>
        <a:xfrm>
          <a:off x="219567" y="164746"/>
          <a:ext cx="399213" cy="399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EDB20B-E3F7-4A0C-B3D0-185E05B20C1D}">
      <dsp:nvSpPr>
        <dsp:cNvPr id="0" name=""/>
        <dsp:cNvSpPr/>
      </dsp:nvSpPr>
      <dsp:spPr>
        <a:xfrm>
          <a:off x="838347" y="1432"/>
          <a:ext cx="8764927" cy="725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18" tIns="76818" rIns="76818" bIns="76818" numCol="1" spcCol="1270" anchor="ctr" anchorCtr="0">
          <a:noAutofit/>
        </a:bodyPr>
        <a:lstStyle/>
        <a:p>
          <a:pPr marL="0" lvl="0" indent="0" algn="l" defTabSz="844550">
            <a:lnSpc>
              <a:spcPct val="100000"/>
            </a:lnSpc>
            <a:spcBef>
              <a:spcPct val="0"/>
            </a:spcBef>
            <a:spcAft>
              <a:spcPct val="35000"/>
            </a:spcAft>
            <a:buNone/>
          </a:pPr>
          <a:r>
            <a:rPr lang="en-US" sz="1900" kern="1200" dirty="0"/>
            <a:t>Calculus II – 400+ students across 10+ sections of 40 per semester (coordinated)</a:t>
          </a:r>
        </a:p>
      </dsp:txBody>
      <dsp:txXfrm>
        <a:off x="838347" y="1432"/>
        <a:ext cx="8764927" cy="725841"/>
      </dsp:txXfrm>
    </dsp:sp>
    <dsp:sp modelId="{0EFE168F-0101-4CFA-A2FE-38B818E2C9DF}">
      <dsp:nvSpPr>
        <dsp:cNvPr id="0" name=""/>
        <dsp:cNvSpPr/>
      </dsp:nvSpPr>
      <dsp:spPr>
        <a:xfrm>
          <a:off x="0" y="908734"/>
          <a:ext cx="9603275" cy="72584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938D97-2BC5-4F2F-BC98-7819D5EB749E}">
      <dsp:nvSpPr>
        <dsp:cNvPr id="0" name=""/>
        <dsp:cNvSpPr/>
      </dsp:nvSpPr>
      <dsp:spPr>
        <a:xfrm>
          <a:off x="219567" y="1072048"/>
          <a:ext cx="399213" cy="399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DDC026-BFC5-4C4D-A3B8-916EAD45042C}">
      <dsp:nvSpPr>
        <dsp:cNvPr id="0" name=""/>
        <dsp:cNvSpPr/>
      </dsp:nvSpPr>
      <dsp:spPr>
        <a:xfrm>
          <a:off x="838347" y="908734"/>
          <a:ext cx="8764927" cy="725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18" tIns="76818" rIns="76818" bIns="76818" numCol="1" spcCol="1270" anchor="ctr" anchorCtr="0">
          <a:noAutofit/>
        </a:bodyPr>
        <a:lstStyle/>
        <a:p>
          <a:pPr marL="0" lvl="0" indent="0" algn="l" defTabSz="844550">
            <a:lnSpc>
              <a:spcPct val="100000"/>
            </a:lnSpc>
            <a:spcBef>
              <a:spcPct val="0"/>
            </a:spcBef>
            <a:spcAft>
              <a:spcPct val="35000"/>
            </a:spcAft>
            <a:buNone/>
          </a:pPr>
          <a:r>
            <a:rPr lang="en-US" sz="1900" kern="1200" dirty="0"/>
            <a:t>Linear Algebra – 40 students per section per semester  (not coordinated, but multi-section course)</a:t>
          </a:r>
        </a:p>
      </dsp:txBody>
      <dsp:txXfrm>
        <a:off x="838347" y="908734"/>
        <a:ext cx="8764927" cy="725841"/>
      </dsp:txXfrm>
    </dsp:sp>
    <dsp:sp modelId="{6C660598-408D-474B-A038-B5FF78C2D824}">
      <dsp:nvSpPr>
        <dsp:cNvPr id="0" name=""/>
        <dsp:cNvSpPr/>
      </dsp:nvSpPr>
      <dsp:spPr>
        <a:xfrm>
          <a:off x="0" y="1816036"/>
          <a:ext cx="9603275" cy="72584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A819B8-E0A1-4DCD-B4EA-EB9F0157D285}">
      <dsp:nvSpPr>
        <dsp:cNvPr id="0" name=""/>
        <dsp:cNvSpPr/>
      </dsp:nvSpPr>
      <dsp:spPr>
        <a:xfrm>
          <a:off x="219567" y="1979351"/>
          <a:ext cx="399213" cy="399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49F20E-B49E-47C2-AC2B-E8711D6CC5AD}">
      <dsp:nvSpPr>
        <dsp:cNvPr id="0" name=""/>
        <dsp:cNvSpPr/>
      </dsp:nvSpPr>
      <dsp:spPr>
        <a:xfrm>
          <a:off x="838347" y="1816036"/>
          <a:ext cx="8764927" cy="725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18" tIns="76818" rIns="76818" bIns="76818" numCol="1" spcCol="1270" anchor="ctr" anchorCtr="0">
          <a:noAutofit/>
        </a:bodyPr>
        <a:lstStyle/>
        <a:p>
          <a:pPr marL="0" lvl="0" indent="0" algn="l" defTabSz="844550">
            <a:lnSpc>
              <a:spcPct val="100000"/>
            </a:lnSpc>
            <a:spcBef>
              <a:spcPct val="0"/>
            </a:spcBef>
            <a:spcAft>
              <a:spcPct val="35000"/>
            </a:spcAft>
            <a:buNone/>
          </a:pPr>
          <a:r>
            <a:rPr lang="en-US" sz="1900" kern="1200" dirty="0"/>
            <a:t>Foundations of Advanced Mathematics – 30 students per semester (single-section course)</a:t>
          </a:r>
        </a:p>
      </dsp:txBody>
      <dsp:txXfrm>
        <a:off x="838347" y="1816036"/>
        <a:ext cx="8764927" cy="725841"/>
      </dsp:txXfrm>
    </dsp:sp>
    <dsp:sp modelId="{C5B379F0-7C69-4257-9DE4-F0E5C5126B30}">
      <dsp:nvSpPr>
        <dsp:cNvPr id="0" name=""/>
        <dsp:cNvSpPr/>
      </dsp:nvSpPr>
      <dsp:spPr>
        <a:xfrm>
          <a:off x="0" y="2723339"/>
          <a:ext cx="9603275" cy="72584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38C52D-C413-4796-A625-6DA3D9091BAB}">
      <dsp:nvSpPr>
        <dsp:cNvPr id="0" name=""/>
        <dsp:cNvSpPr/>
      </dsp:nvSpPr>
      <dsp:spPr>
        <a:xfrm>
          <a:off x="219567" y="2886653"/>
          <a:ext cx="399213" cy="3992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9C0519-4E8E-44F3-9A87-FE934813D790}">
      <dsp:nvSpPr>
        <dsp:cNvPr id="0" name=""/>
        <dsp:cNvSpPr/>
      </dsp:nvSpPr>
      <dsp:spPr>
        <a:xfrm>
          <a:off x="838347" y="2723339"/>
          <a:ext cx="8764927" cy="725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18" tIns="76818" rIns="76818" bIns="76818" numCol="1" spcCol="1270" anchor="ctr" anchorCtr="0">
          <a:noAutofit/>
        </a:bodyPr>
        <a:lstStyle/>
        <a:p>
          <a:pPr marL="0" lvl="0" indent="0" algn="l" defTabSz="844550">
            <a:lnSpc>
              <a:spcPct val="100000"/>
            </a:lnSpc>
            <a:spcBef>
              <a:spcPct val="0"/>
            </a:spcBef>
            <a:spcAft>
              <a:spcPct val="35000"/>
            </a:spcAft>
            <a:buNone/>
          </a:pPr>
          <a:r>
            <a:rPr lang="en-US" sz="1900" kern="1200" dirty="0"/>
            <a:t>Topology - 35 students per semester (single-section course)</a:t>
          </a:r>
        </a:p>
      </dsp:txBody>
      <dsp:txXfrm>
        <a:off x="838347" y="2723339"/>
        <a:ext cx="8764927" cy="7258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C1D903-F2ED-A44C-99B6-8B9D43093DF6}">
      <dsp:nvSpPr>
        <dsp:cNvPr id="0" name=""/>
        <dsp:cNvSpPr/>
      </dsp:nvSpPr>
      <dsp:spPr>
        <a:xfrm>
          <a:off x="1172" y="138496"/>
          <a:ext cx="4115155" cy="26131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E3D12B2-FE4F-ED41-B6CC-8CF201B02F0E}">
      <dsp:nvSpPr>
        <dsp:cNvPr id="0" name=""/>
        <dsp:cNvSpPr/>
      </dsp:nvSpPr>
      <dsp:spPr>
        <a:xfrm>
          <a:off x="458411" y="572873"/>
          <a:ext cx="4115155" cy="26131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Pre-class direct instruction, where students learn at their own pace in an individual learning space</a:t>
          </a:r>
        </a:p>
      </dsp:txBody>
      <dsp:txXfrm>
        <a:off x="534947" y="649409"/>
        <a:ext cx="3962083" cy="2460051"/>
      </dsp:txXfrm>
    </dsp:sp>
    <dsp:sp modelId="{1E1D8A89-A640-3940-951E-CB7A9705C28B}">
      <dsp:nvSpPr>
        <dsp:cNvPr id="0" name=""/>
        <dsp:cNvSpPr/>
      </dsp:nvSpPr>
      <dsp:spPr>
        <a:xfrm>
          <a:off x="5030807" y="138496"/>
          <a:ext cx="4115155" cy="2613123"/>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8000"/>
                <a:satMod val="130000"/>
                <a:lumMod val="92000"/>
              </a:schemeClr>
            </a:gs>
            <a:gs pos="100000">
              <a:schemeClr val="accent1">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8F92844-B8E4-D54E-8C94-1C8752A4BF82}">
      <dsp:nvSpPr>
        <dsp:cNvPr id="0" name=""/>
        <dsp:cNvSpPr/>
      </dsp:nvSpPr>
      <dsp:spPr>
        <a:xfrm>
          <a:off x="5488046" y="572873"/>
          <a:ext cx="4115155" cy="261312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In-class active learning, where students engage in higher-order learning activities such as applying concepts and solving problems in a group learning space with instructor and peers</a:t>
          </a:r>
        </a:p>
      </dsp:txBody>
      <dsp:txXfrm>
        <a:off x="5564582" y="649409"/>
        <a:ext cx="3962083" cy="24600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FA0A6-9871-2947-B843-CEB67CBC2902}">
      <dsp:nvSpPr>
        <dsp:cNvPr id="0" name=""/>
        <dsp:cNvSpPr/>
      </dsp:nvSpPr>
      <dsp:spPr>
        <a:xfrm>
          <a:off x="0" y="2802670"/>
          <a:ext cx="9604375" cy="91989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Make more room for the “harder stuff” during class</a:t>
          </a:r>
        </a:p>
      </dsp:txBody>
      <dsp:txXfrm>
        <a:off x="0" y="2802670"/>
        <a:ext cx="9604375" cy="919898"/>
      </dsp:txXfrm>
    </dsp:sp>
    <dsp:sp modelId="{8BCE9921-6AEB-434B-A4AA-7409EA9F2620}">
      <dsp:nvSpPr>
        <dsp:cNvPr id="0" name=""/>
        <dsp:cNvSpPr/>
      </dsp:nvSpPr>
      <dsp:spPr>
        <a:xfrm rot="10800000">
          <a:off x="0" y="1401664"/>
          <a:ext cx="9604375" cy="1414804"/>
        </a:xfrm>
        <a:prstGeom prst="upArrowCallou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Generally, move the “easier” or “lower level” stuff outside</a:t>
          </a:r>
        </a:p>
      </dsp:txBody>
      <dsp:txXfrm rot="10800000">
        <a:off x="0" y="1401664"/>
        <a:ext cx="9604375" cy="919297"/>
      </dsp:txXfrm>
    </dsp:sp>
    <dsp:sp modelId="{27D3D408-1A24-6A49-B297-87A4DCDE3E00}">
      <dsp:nvSpPr>
        <dsp:cNvPr id="0" name=""/>
        <dsp:cNvSpPr/>
      </dsp:nvSpPr>
      <dsp:spPr>
        <a:xfrm rot="10800000">
          <a:off x="0" y="658"/>
          <a:ext cx="9604375" cy="1414804"/>
        </a:xfrm>
        <a:prstGeom prst="upArrowCallou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The starting point is knowing what you want students to get out of a particular topic. What do you want them to know or be able to do?</a:t>
          </a:r>
        </a:p>
      </dsp:txBody>
      <dsp:txXfrm rot="10800000">
        <a:off x="0" y="658"/>
        <a:ext cx="9604375" cy="9192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A64D1-6922-44DD-9B54-8861D22E2350}">
      <dsp:nvSpPr>
        <dsp:cNvPr id="0" name=""/>
        <dsp:cNvSpPr/>
      </dsp:nvSpPr>
      <dsp:spPr>
        <a:xfrm>
          <a:off x="104187" y="156710"/>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8AF749C-CFF4-4FF7-BA0C-54B18E2BAB6D}">
      <dsp:nvSpPr>
        <dsp:cNvPr id="0" name=""/>
        <dsp:cNvSpPr/>
      </dsp:nvSpPr>
      <dsp:spPr>
        <a:xfrm>
          <a:off x="104187" y="1815331"/>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defRPr b="1"/>
          </a:pPr>
          <a:r>
            <a:rPr lang="en-US" sz="2000" kern="1200" dirty="0"/>
            <a:t>Videos or readings? </a:t>
          </a:r>
        </a:p>
        <a:p>
          <a:pPr marL="0" lvl="0" indent="0" algn="l" defTabSz="889000">
            <a:lnSpc>
              <a:spcPct val="90000"/>
            </a:lnSpc>
            <a:spcBef>
              <a:spcPct val="0"/>
            </a:spcBef>
            <a:spcAft>
              <a:spcPct val="35000"/>
            </a:spcAft>
            <a:buNone/>
            <a:defRPr b="1"/>
          </a:pPr>
          <a:r>
            <a:rPr lang="en-US" sz="2000" kern="1200" dirty="0"/>
            <a:t>Something else?</a:t>
          </a:r>
        </a:p>
      </dsp:txBody>
      <dsp:txXfrm>
        <a:off x="104187" y="1815331"/>
        <a:ext cx="4320000" cy="648000"/>
      </dsp:txXfrm>
    </dsp:sp>
    <dsp:sp modelId="{EBC0DAFC-ACDE-40E7-8977-F5ECB9D2CB6D}">
      <dsp:nvSpPr>
        <dsp:cNvPr id="0" name=""/>
        <dsp:cNvSpPr/>
      </dsp:nvSpPr>
      <dsp:spPr>
        <a:xfrm>
          <a:off x="104187" y="2531527"/>
          <a:ext cx="4320000" cy="1034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Font typeface="Arial" panose="020B0604020202020204" pitchFamily="34" charset="0"/>
            <a:buNone/>
          </a:pPr>
          <a:r>
            <a:rPr lang="en-US" sz="1500" kern="1200" dirty="0"/>
            <a:t>Who creates the videos?</a:t>
          </a:r>
        </a:p>
        <a:p>
          <a:pPr marL="0" lvl="0" indent="0" algn="l" defTabSz="666750">
            <a:lnSpc>
              <a:spcPct val="90000"/>
            </a:lnSpc>
            <a:spcBef>
              <a:spcPct val="0"/>
            </a:spcBef>
            <a:spcAft>
              <a:spcPct val="35000"/>
            </a:spcAft>
            <a:buNone/>
          </a:pPr>
          <a:r>
            <a:rPr lang="en-US" sz="1500" kern="1200" dirty="0"/>
            <a:t>How long should a video be?</a:t>
          </a:r>
        </a:p>
        <a:p>
          <a:pPr marL="0" lvl="0" indent="0" algn="l" defTabSz="666750">
            <a:lnSpc>
              <a:spcPct val="90000"/>
            </a:lnSpc>
            <a:spcBef>
              <a:spcPct val="0"/>
            </a:spcBef>
            <a:spcAft>
              <a:spcPct val="35000"/>
            </a:spcAft>
            <a:buNone/>
          </a:pPr>
          <a:r>
            <a:rPr lang="en-US" sz="1500" kern="1200" dirty="0"/>
            <a:t>Considerations in assigning readings</a:t>
          </a:r>
        </a:p>
        <a:p>
          <a:pPr marL="0" lvl="0" indent="0" algn="l" defTabSz="666750">
            <a:lnSpc>
              <a:spcPct val="90000"/>
            </a:lnSpc>
            <a:spcBef>
              <a:spcPct val="0"/>
            </a:spcBef>
            <a:spcAft>
              <a:spcPct val="35000"/>
            </a:spcAft>
            <a:buNone/>
          </a:pPr>
          <a:r>
            <a:rPr lang="en-US" sz="1500" kern="1200"/>
            <a:t>Alternatives: interactive modules, problem-solving</a:t>
          </a:r>
        </a:p>
      </dsp:txBody>
      <dsp:txXfrm>
        <a:off x="104187" y="2531527"/>
        <a:ext cx="4320000" cy="1034989"/>
      </dsp:txXfrm>
    </dsp:sp>
    <dsp:sp modelId="{DF1EED50-8B48-43F9-8C27-923D0DBE1B0F}">
      <dsp:nvSpPr>
        <dsp:cNvPr id="0" name=""/>
        <dsp:cNvSpPr/>
      </dsp:nvSpPr>
      <dsp:spPr>
        <a:xfrm>
          <a:off x="5180187" y="156710"/>
          <a:ext cx="1512000" cy="1512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EF3BEF-9810-4622-B88C-948D8EF4F161}">
      <dsp:nvSpPr>
        <dsp:cNvPr id="0" name=""/>
        <dsp:cNvSpPr/>
      </dsp:nvSpPr>
      <dsp:spPr>
        <a:xfrm>
          <a:off x="5180187" y="1815331"/>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defRPr b="1"/>
          </a:pPr>
          <a:r>
            <a:rPr lang="en-US" sz="2000" kern="1200"/>
            <a:t>Accountability?</a:t>
          </a:r>
        </a:p>
      </dsp:txBody>
      <dsp:txXfrm>
        <a:off x="5180187" y="1815331"/>
        <a:ext cx="4320000" cy="648000"/>
      </dsp:txXfrm>
    </dsp:sp>
    <dsp:sp modelId="{31DFA718-DAF4-4A89-9DBD-9D40723F045D}">
      <dsp:nvSpPr>
        <dsp:cNvPr id="0" name=""/>
        <dsp:cNvSpPr/>
      </dsp:nvSpPr>
      <dsp:spPr>
        <a:xfrm>
          <a:off x="5180187" y="2531527"/>
          <a:ext cx="4320000" cy="1034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US" sz="1500" kern="1200" dirty="0"/>
            <a:t>Could be “quizzes” in LMS</a:t>
          </a:r>
        </a:p>
        <a:p>
          <a:pPr marL="0" lvl="0" indent="0" algn="l" defTabSz="666750">
            <a:lnSpc>
              <a:spcPct val="90000"/>
            </a:lnSpc>
            <a:spcBef>
              <a:spcPct val="0"/>
            </a:spcBef>
            <a:spcAft>
              <a:spcPct val="35000"/>
            </a:spcAft>
            <a:buNone/>
          </a:pPr>
          <a:r>
            <a:rPr lang="en-US" sz="1500" kern="1200" dirty="0"/>
            <a:t>Embedded quizzes in videos</a:t>
          </a:r>
        </a:p>
        <a:p>
          <a:pPr marL="0" lvl="0" indent="0" algn="l" defTabSz="666750">
            <a:lnSpc>
              <a:spcPct val="90000"/>
            </a:lnSpc>
            <a:spcBef>
              <a:spcPct val="0"/>
            </a:spcBef>
            <a:spcAft>
              <a:spcPct val="35000"/>
            </a:spcAft>
            <a:buNone/>
          </a:pPr>
          <a:r>
            <a:rPr lang="en-US" sz="1500" kern="1200" dirty="0"/>
            <a:t>Group work immediately in class</a:t>
          </a:r>
        </a:p>
        <a:p>
          <a:pPr marL="0" lvl="0" indent="0" algn="l" defTabSz="666750">
            <a:lnSpc>
              <a:spcPct val="90000"/>
            </a:lnSpc>
            <a:spcBef>
              <a:spcPct val="0"/>
            </a:spcBef>
            <a:spcAft>
              <a:spcPct val="35000"/>
            </a:spcAft>
            <a:buNone/>
          </a:pPr>
          <a:endParaRPr lang="en-US" sz="1500" kern="1200" dirty="0"/>
        </a:p>
      </dsp:txBody>
      <dsp:txXfrm>
        <a:off x="5180187" y="2531527"/>
        <a:ext cx="4320000" cy="10349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34F460-6EAC-429D-B166-00DC1F095CF0}">
      <dsp:nvSpPr>
        <dsp:cNvPr id="0" name=""/>
        <dsp:cNvSpPr/>
      </dsp:nvSpPr>
      <dsp:spPr>
        <a:xfrm>
          <a:off x="0" y="1924"/>
          <a:ext cx="5913437" cy="97541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162C0E-2FE8-4D20-800C-DF97F899FD66}">
      <dsp:nvSpPr>
        <dsp:cNvPr id="0" name=""/>
        <dsp:cNvSpPr/>
      </dsp:nvSpPr>
      <dsp:spPr>
        <a:xfrm>
          <a:off x="295064" y="221393"/>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8C978B-F947-4702-9738-F9A3401DB2CE}">
      <dsp:nvSpPr>
        <dsp:cNvPr id="0" name=""/>
        <dsp:cNvSpPr/>
      </dsp:nvSpPr>
      <dsp:spPr>
        <a:xfrm>
          <a:off x="1126608" y="192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844550">
            <a:lnSpc>
              <a:spcPct val="90000"/>
            </a:lnSpc>
            <a:spcBef>
              <a:spcPct val="0"/>
            </a:spcBef>
            <a:spcAft>
              <a:spcPct val="35000"/>
            </a:spcAft>
            <a:buNone/>
          </a:pPr>
          <a:r>
            <a:rPr lang="en-US" sz="1900" kern="1200"/>
            <a:t>Group work using scaffolded problems (the problems get more challenging as you go)</a:t>
          </a:r>
        </a:p>
      </dsp:txBody>
      <dsp:txXfrm>
        <a:off x="1126608" y="1924"/>
        <a:ext cx="4786828" cy="975418"/>
      </dsp:txXfrm>
    </dsp:sp>
    <dsp:sp modelId="{CED9023A-5E7B-413A-B78E-E007EE2017EF}">
      <dsp:nvSpPr>
        <dsp:cNvPr id="0" name=""/>
        <dsp:cNvSpPr/>
      </dsp:nvSpPr>
      <dsp:spPr>
        <a:xfrm>
          <a:off x="0" y="1221197"/>
          <a:ext cx="5913437" cy="97541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E0B9F-76D1-4DEE-B9A1-B43A4DF7E7D0}">
      <dsp:nvSpPr>
        <dsp:cNvPr id="0" name=""/>
        <dsp:cNvSpPr/>
      </dsp:nvSpPr>
      <dsp:spPr>
        <a:xfrm>
          <a:off x="295064" y="1440667"/>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0D74DE3-6810-4E18-95EC-4F85BA6F3554}">
      <dsp:nvSpPr>
        <dsp:cNvPr id="0" name=""/>
        <dsp:cNvSpPr/>
      </dsp:nvSpPr>
      <dsp:spPr>
        <a:xfrm>
          <a:off x="1126608" y="1221197"/>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844550">
            <a:lnSpc>
              <a:spcPct val="90000"/>
            </a:lnSpc>
            <a:spcBef>
              <a:spcPct val="0"/>
            </a:spcBef>
            <a:spcAft>
              <a:spcPct val="35000"/>
            </a:spcAft>
            <a:buNone/>
          </a:pPr>
          <a:r>
            <a:rPr lang="en-US" sz="1900" kern="1200" dirty="0"/>
            <a:t>Clicker questions that allow students to think, pair, and share (can do this without clickers!)</a:t>
          </a:r>
        </a:p>
      </dsp:txBody>
      <dsp:txXfrm>
        <a:off x="1126608" y="1221197"/>
        <a:ext cx="4786828" cy="975418"/>
      </dsp:txXfrm>
    </dsp:sp>
    <dsp:sp modelId="{45DEBAF8-B3F3-4DD8-8B12-D6E6959CA181}">
      <dsp:nvSpPr>
        <dsp:cNvPr id="0" name=""/>
        <dsp:cNvSpPr/>
      </dsp:nvSpPr>
      <dsp:spPr>
        <a:xfrm>
          <a:off x="0" y="2440471"/>
          <a:ext cx="5913437" cy="97541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E47B90-DBB3-4A9F-904F-B13A7D3755C9}">
      <dsp:nvSpPr>
        <dsp:cNvPr id="0" name=""/>
        <dsp:cNvSpPr/>
      </dsp:nvSpPr>
      <dsp:spPr>
        <a:xfrm>
          <a:off x="295064" y="2659940"/>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1BF31C3-DAFA-490C-9FED-52F98D5E4316}">
      <dsp:nvSpPr>
        <dsp:cNvPr id="0" name=""/>
        <dsp:cNvSpPr/>
      </dsp:nvSpPr>
      <dsp:spPr>
        <a:xfrm>
          <a:off x="1126608" y="2440471"/>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844550">
            <a:lnSpc>
              <a:spcPct val="90000"/>
            </a:lnSpc>
            <a:spcBef>
              <a:spcPct val="0"/>
            </a:spcBef>
            <a:spcAft>
              <a:spcPct val="35000"/>
            </a:spcAft>
            <a:buNone/>
          </a:pPr>
          <a:r>
            <a:rPr lang="en-US" sz="1900" kern="1200"/>
            <a:t>Student presentations with questions/critiques</a:t>
          </a:r>
        </a:p>
      </dsp:txBody>
      <dsp:txXfrm>
        <a:off x="1126608" y="2440471"/>
        <a:ext cx="4786828" cy="975418"/>
      </dsp:txXfrm>
    </dsp:sp>
    <dsp:sp modelId="{D82BC2A9-12EA-4C30-9D4C-31AF1D2252F5}">
      <dsp:nvSpPr>
        <dsp:cNvPr id="0" name=""/>
        <dsp:cNvSpPr/>
      </dsp:nvSpPr>
      <dsp:spPr>
        <a:xfrm>
          <a:off x="0" y="3659744"/>
          <a:ext cx="5913437" cy="97541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465EE9-F35A-4E5E-87C4-42F870688F4B}">
      <dsp:nvSpPr>
        <dsp:cNvPr id="0" name=""/>
        <dsp:cNvSpPr/>
      </dsp:nvSpPr>
      <dsp:spPr>
        <a:xfrm>
          <a:off x="295064" y="3879213"/>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4A3139-A761-4D2E-B51B-941D37EA1EC7}">
      <dsp:nvSpPr>
        <dsp:cNvPr id="0" name=""/>
        <dsp:cNvSpPr/>
      </dsp:nvSpPr>
      <dsp:spPr>
        <a:xfrm>
          <a:off x="1126608" y="365974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844550">
            <a:lnSpc>
              <a:spcPct val="90000"/>
            </a:lnSpc>
            <a:spcBef>
              <a:spcPct val="0"/>
            </a:spcBef>
            <a:spcAft>
              <a:spcPct val="35000"/>
            </a:spcAft>
            <a:buNone/>
          </a:pPr>
          <a:r>
            <a:rPr lang="en-US" sz="1900" kern="1200" dirty="0"/>
            <a:t>Other activities (e.g. matching, concept maps, jigsaws, peer review, </a:t>
          </a:r>
          <a:r>
            <a:rPr lang="en-US" sz="1900" kern="1200" dirty="0" err="1"/>
            <a:t>etc</a:t>
          </a:r>
          <a:r>
            <a:rPr lang="en-US" sz="1900" kern="1200" dirty="0"/>
            <a:t>…)</a:t>
          </a:r>
        </a:p>
      </dsp:txBody>
      <dsp:txXfrm>
        <a:off x="1126608" y="3659744"/>
        <a:ext cx="4786828" cy="9754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EFCEC-585D-4F80-B45E-35B2570CCD68}">
      <dsp:nvSpPr>
        <dsp:cNvPr id="0" name=""/>
        <dsp:cNvSpPr/>
      </dsp:nvSpPr>
      <dsp:spPr>
        <a:xfrm>
          <a:off x="1589187" y="61613"/>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F36F4A-FD4F-44A1-82C2-35239D228D36}">
      <dsp:nvSpPr>
        <dsp:cNvPr id="0" name=""/>
        <dsp:cNvSpPr/>
      </dsp:nvSpPr>
      <dsp:spPr>
        <a:xfrm>
          <a:off x="2057187" y="529613"/>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0A5766-33A6-4E6E-B96C-297CAFF87EFF}">
      <dsp:nvSpPr>
        <dsp:cNvPr id="0" name=""/>
        <dsp:cNvSpPr/>
      </dsp:nvSpPr>
      <dsp:spPr>
        <a:xfrm>
          <a:off x="887187" y="294161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a:t>Often what they did before!</a:t>
          </a:r>
        </a:p>
      </dsp:txBody>
      <dsp:txXfrm>
        <a:off x="887187" y="2941613"/>
        <a:ext cx="3600000" cy="720000"/>
      </dsp:txXfrm>
    </dsp:sp>
    <dsp:sp modelId="{03C6193F-3E84-40D4-BF65-D1B67F8C34BC}">
      <dsp:nvSpPr>
        <dsp:cNvPr id="0" name=""/>
        <dsp:cNvSpPr/>
      </dsp:nvSpPr>
      <dsp:spPr>
        <a:xfrm>
          <a:off x="5819187" y="61613"/>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6A968B-76C1-48AE-A758-223C4F1C53F9}">
      <dsp:nvSpPr>
        <dsp:cNvPr id="0" name=""/>
        <dsp:cNvSpPr/>
      </dsp:nvSpPr>
      <dsp:spPr>
        <a:xfrm>
          <a:off x="6287187" y="529613"/>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45FA38-ABF1-4B90-8614-D095FA22E1B2}">
      <dsp:nvSpPr>
        <dsp:cNvPr id="0" name=""/>
        <dsp:cNvSpPr/>
      </dsp:nvSpPr>
      <dsp:spPr>
        <a:xfrm>
          <a:off x="5117187" y="294161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a:t>BUT… be thoughtful about student workload</a:t>
          </a:r>
        </a:p>
      </dsp:txBody>
      <dsp:txXfrm>
        <a:off x="5117187" y="2941613"/>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88AE70-A212-B140-AF69-3F3964747F96}" type="datetimeFigureOut">
              <a:rPr lang="en-US" smtClean="0"/>
              <a:t>11/2/26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B9AB4D-66AF-7D41-B6BE-04B4D200848F}" type="slidenum">
              <a:rPr lang="en-US" smtClean="0"/>
              <a:t>‹#›</a:t>
            </a:fld>
            <a:endParaRPr lang="en-US"/>
          </a:p>
        </p:txBody>
      </p:sp>
    </p:spTree>
    <p:extLst>
      <p:ext uri="{BB962C8B-B14F-4D97-AF65-F5344CB8AC3E}">
        <p14:creationId xmlns:p14="http://schemas.microsoft.com/office/powerpoint/2010/main" val="2096832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Publications around results from both Calculus II and Linear Algebra</a:t>
            </a:r>
          </a:p>
        </p:txBody>
      </p:sp>
      <p:sp>
        <p:nvSpPr>
          <p:cNvPr id="4" name="Slide Number Placeholder 3"/>
          <p:cNvSpPr>
            <a:spLocks noGrp="1"/>
          </p:cNvSpPr>
          <p:nvPr>
            <p:ph type="sldNum" sz="quarter" idx="5"/>
          </p:nvPr>
        </p:nvSpPr>
        <p:spPr/>
        <p:txBody>
          <a:bodyPr/>
          <a:lstStyle/>
          <a:p>
            <a:fld id="{EEB9AB4D-66AF-7D41-B6BE-04B4D200848F}" type="slidenum">
              <a:rPr lang="en-US" smtClean="0"/>
              <a:t>7</a:t>
            </a:fld>
            <a:endParaRPr lang="en-US"/>
          </a:p>
        </p:txBody>
      </p:sp>
    </p:spTree>
    <p:extLst>
      <p:ext uri="{BB962C8B-B14F-4D97-AF65-F5344CB8AC3E}">
        <p14:creationId xmlns:p14="http://schemas.microsoft.com/office/powerpoint/2010/main" val="2481870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t>
            </a:r>
            <a:r>
              <a:rPr lang="en-US" b="1" dirty="0"/>
              <a:t>Hedges’ \(g\)</a:t>
            </a:r>
            <a:r>
              <a:rPr lang="en-US" dirty="0"/>
              <a:t> expresses the difference between the flipped and lecture groups’ average outcomes </a:t>
            </a:r>
            <a:r>
              <a:rPr lang="en-US" b="1" dirty="0"/>
              <a:t>in standard-deviation units</a:t>
            </a:r>
            <a:r>
              <a:rPr lang="en-US" dirty="0"/>
              <a:t>. It also includes a correction for bias in small samples.</a:t>
            </a:r>
          </a:p>
          <a:p>
            <a:r>
              <a:rPr lang="en-US" dirty="0"/>
              <a:t>So:</a:t>
            </a:r>
          </a:p>
          <a:p>
            <a:pPr lvl="0"/>
            <a:r>
              <a:rPr lang="en-US" b="1" dirty="0"/>
              <a:t>\(g=0.20\):</a:t>
            </a:r>
            <a:r>
              <a:rPr lang="en-US" dirty="0"/>
              <a:t> The flipped group’s average was 0.20 standard deviations higher.</a:t>
            </a:r>
          </a:p>
          <a:p>
            <a:pPr lvl="0"/>
            <a:r>
              <a:rPr lang="en-US" b="1" dirty="0"/>
              <a:t>\(g=0.53\):</a:t>
            </a:r>
            <a:r>
              <a:rPr lang="en-US" dirty="0"/>
              <a:t> The flipped group’s average was 0.53 standard deviations higher.</a:t>
            </a:r>
          </a:p>
          <a:p>
            <a:endParaRPr lang="en-US" dirty="0"/>
          </a:p>
        </p:txBody>
      </p:sp>
      <p:sp>
        <p:nvSpPr>
          <p:cNvPr id="4" name="Slide Number Placeholder 3"/>
          <p:cNvSpPr>
            <a:spLocks noGrp="1"/>
          </p:cNvSpPr>
          <p:nvPr>
            <p:ph type="sldNum" sz="quarter" idx="5"/>
          </p:nvPr>
        </p:nvSpPr>
        <p:spPr/>
        <p:txBody>
          <a:bodyPr/>
          <a:lstStyle/>
          <a:p>
            <a:fld id="{EEB9AB4D-66AF-7D41-B6BE-04B4D200848F}" type="slidenum">
              <a:rPr lang="en-US" smtClean="0"/>
              <a:t>14</a:t>
            </a:fld>
            <a:endParaRPr lang="en-US"/>
          </a:p>
        </p:txBody>
      </p:sp>
    </p:spTree>
    <p:extLst>
      <p:ext uri="{BB962C8B-B14F-4D97-AF65-F5344CB8AC3E}">
        <p14:creationId xmlns:p14="http://schemas.microsoft.com/office/powerpoint/2010/main" val="1137263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A5D3BF3-D352-46FC-8343-31F56E6730EA}" type="slidenum">
              <a:rPr lang="en-US" smtClean="0"/>
              <a:pPr/>
              <a:t>22</a:t>
            </a:fld>
            <a:endParaRPr lang="en-US" dirty="0"/>
          </a:p>
        </p:txBody>
      </p:sp>
    </p:spTree>
    <p:extLst>
      <p:ext uri="{BB962C8B-B14F-4D97-AF65-F5344CB8AC3E}">
        <p14:creationId xmlns:p14="http://schemas.microsoft.com/office/powerpoint/2010/main" val="3886086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Char char="•"/>
              <a:tabLst/>
              <a:defRPr/>
            </a:pPr>
            <a:r>
              <a:rPr lang="en-US" dirty="0"/>
              <a:t>Flipped learning gives us an opportunity to design for those moments. The research gives us good reasons to try it.</a:t>
            </a:r>
          </a:p>
          <a:p>
            <a:endParaRPr lang="en-US" dirty="0"/>
          </a:p>
        </p:txBody>
      </p:sp>
      <p:sp>
        <p:nvSpPr>
          <p:cNvPr id="4" name="Slide Number Placeholder 3"/>
          <p:cNvSpPr>
            <a:spLocks noGrp="1"/>
          </p:cNvSpPr>
          <p:nvPr>
            <p:ph type="sldNum" sz="quarter" idx="5"/>
          </p:nvPr>
        </p:nvSpPr>
        <p:spPr/>
        <p:txBody>
          <a:bodyPr/>
          <a:lstStyle/>
          <a:p>
            <a:fld id="{EEB9AB4D-66AF-7D41-B6BE-04B4D200848F}" type="slidenum">
              <a:rPr lang="en-US" smtClean="0"/>
              <a:t>38</a:t>
            </a:fld>
            <a:endParaRPr lang="en-US"/>
          </a:p>
        </p:txBody>
      </p:sp>
    </p:spTree>
    <p:extLst>
      <p:ext uri="{BB962C8B-B14F-4D97-AF65-F5344CB8AC3E}">
        <p14:creationId xmlns:p14="http://schemas.microsoft.com/office/powerpoint/2010/main" val="1609168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11/2/26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a:t>Click to edit Master title style</a:t>
            </a:r>
            <a:endParaRPr lang="en-US" dirty="0"/>
          </a:p>
        </p:txBody>
      </p:sp>
      <p:sp>
        <p:nvSpPr>
          <p:cNvPr id="3" name="Rectangle 2"/>
          <p:cNvSpPr>
            <a:spLocks noGrp="1"/>
          </p:cNvSpPr>
          <p:nvPr>
            <p:ph type="dt" sz="half" idx="10"/>
          </p:nvPr>
        </p:nvSpPr>
        <p:spPr/>
        <p:txBody>
          <a:bodyPr/>
          <a:lstStyle/>
          <a:p>
            <a:fld id="{71569C6C-E4C5-41EB-8870-77FAEFC25AC7}" type="datetime1">
              <a:rPr lang="en-US" smtClean="0"/>
              <a:t>11/2/26</a:t>
            </a:fld>
            <a:endParaRPr lang="en-US" dirty="0"/>
          </a:p>
        </p:txBody>
      </p:sp>
      <p:sp>
        <p:nvSpPr>
          <p:cNvPr id="4" name="Rectangle 3"/>
          <p:cNvSpPr>
            <a:spLocks noGrp="1"/>
          </p:cNvSpPr>
          <p:nvPr>
            <p:ph type="ftr" sz="quarter" idx="11"/>
          </p:nvPr>
        </p:nvSpPr>
        <p:spPr/>
        <p:txBody>
          <a:bodyPr/>
          <a:lstStyle/>
          <a:p>
            <a:endParaRPr lang="en-US" dirty="0"/>
          </a:p>
        </p:txBody>
      </p:sp>
      <p:sp>
        <p:nvSpPr>
          <p:cNvPr id="5" name="Rectangle 4"/>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dirty="0"/>
          </a:p>
        </p:txBody>
      </p:sp>
      <p:sp>
        <p:nvSpPr>
          <p:cNvPr id="7" name="Rectangle 6"/>
          <p:cNvSpPr>
            <a:spLocks noGrp="1"/>
          </p:cNvSpPr>
          <p:nvPr>
            <p:ph sz="quarter" idx="13"/>
          </p:nvPr>
        </p:nvSpPr>
        <p:spPr>
          <a:xfrm>
            <a:off x="812800" y="1803400"/>
            <a:ext cx="10871200" cy="436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9512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11/2/26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flippedlearning.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3.xml.rels><?xml version="1.0" encoding="UTF-8" standalone="yes"?>
<Relationships xmlns="http://schemas.openxmlformats.org/package/2006/relationships"><Relationship Id="rId2" Type="http://schemas.openxmlformats.org/officeDocument/2006/relationships/hyperlink" Target="https://gradingforgrowth.com/p/the-safe-approach-to-earning-buy"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gradingforgrowth.com/p/the-safe-approach-to-earning-buy"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gradingforgrowth.com/p/the-safe-approach-to-earning-buy"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gradingforgrowth.com/p/the-safe-approach-to-earning-buy"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doi.org/10.14742/ajet.7296" TargetMode="External"/><Relationship Id="rId3" Type="http://schemas.openxmlformats.org/officeDocument/2006/relationships/hyperlink" Target="https://doi.org/10.1187/cbe.19-05-0094" TargetMode="External"/><Relationship Id="rId7" Type="http://schemas.openxmlformats.org/officeDocument/2006/relationships/hyperlink" Target="https://doi.org/10.1073/pnas.1319030111" TargetMode="External"/><Relationship Id="rId2" Type="http://schemas.openxmlformats.org/officeDocument/2006/relationships/hyperlink" Target="https://doi.org/10.1177/20427530221107789" TargetMode="External"/><Relationship Id="rId1" Type="http://schemas.openxmlformats.org/officeDocument/2006/relationships/slideLayout" Target="../slideLayouts/slideLayout2.xml"/><Relationship Id="rId6" Type="http://schemas.openxmlformats.org/officeDocument/2006/relationships/hyperlink" Target="https://doi.org/10.1080/10511970.2020.1746450" TargetMode="External"/><Relationship Id="rId5" Type="http://schemas.openxmlformats.org/officeDocument/2006/relationships/hyperlink" Target="https://doi.org/10.1080/10511970.2015.1047545" TargetMode="External"/><Relationship Id="rId4" Type="http://schemas.openxmlformats.org/officeDocument/2006/relationships/hyperlink" Target="https://doi.org/10.3102/00346543211019122" TargetMode="External"/><Relationship Id="rId9" Type="http://schemas.openxmlformats.org/officeDocument/2006/relationships/hyperlink" Target="https://doi.org/10.5951/jresematheduc-2020-0046"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doi.org/10.1080/10511970.2024.2352364" TargetMode="External"/><Relationship Id="rId3" Type="http://schemas.openxmlformats.org/officeDocument/2006/relationships/hyperlink" Target="https://doi.org/10.1016/j.ijer.2024.102319" TargetMode="External"/><Relationship Id="rId7" Type="http://schemas.openxmlformats.org/officeDocument/2006/relationships/hyperlink" Target="https://doi.org/10.3102/00346543211019105" TargetMode="External"/><Relationship Id="rId2" Type="http://schemas.openxmlformats.org/officeDocument/2006/relationships/hyperlink" Target="https://doi.org/10.3389/feduc.2022.956416" TargetMode="External"/><Relationship Id="rId1" Type="http://schemas.openxmlformats.org/officeDocument/2006/relationships/slideLayout" Target="../slideLayouts/slideLayout2.xml"/><Relationship Id="rId6" Type="http://schemas.openxmlformats.org/officeDocument/2006/relationships/hyperlink" Target="https://doi.org/10.1007/s11423-025-10485-y" TargetMode="External"/><Relationship Id="rId5" Type="http://schemas.openxmlformats.org/officeDocument/2006/relationships/hyperlink" Target="https://doi.org/10.1007/s40753-026-00315-8" TargetMode="External"/><Relationship Id="rId10" Type="http://schemas.openxmlformats.org/officeDocument/2006/relationships/hyperlink" Target="https://doi.org/10.1177/21582440211068474" TargetMode="External"/><Relationship Id="rId4" Type="http://schemas.openxmlformats.org/officeDocument/2006/relationships/hyperlink" Target="https://doi.org/10.5951/jresematheduc-2020-0143" TargetMode="External"/><Relationship Id="rId9" Type="http://schemas.openxmlformats.org/officeDocument/2006/relationships/hyperlink" Target="https://doi.org/10.1073/pnas.1916903117"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1037/pspi0000090" TargetMode="External"/><Relationship Id="rId2" Type="http://schemas.openxmlformats.org/officeDocument/2006/relationships/hyperlink" Target="https://doi.org/10.1073/pnas.142282211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AE252-19EE-38F2-E69D-324B5C161917}"/>
              </a:ext>
            </a:extLst>
          </p:cNvPr>
          <p:cNvSpPr>
            <a:spLocks noGrp="1"/>
          </p:cNvSpPr>
          <p:nvPr>
            <p:ph type="ctrTitle"/>
          </p:nvPr>
        </p:nvSpPr>
        <p:spPr/>
        <p:txBody>
          <a:bodyPr>
            <a:normAutofit/>
          </a:bodyPr>
          <a:lstStyle/>
          <a:p>
            <a:r>
              <a:rPr lang="en-US" sz="3600" dirty="0"/>
              <a:t>Lessons from flipped classrooms: implementing partially and fully flipped classes across the mathematics curriculum</a:t>
            </a:r>
          </a:p>
        </p:txBody>
      </p:sp>
      <p:sp>
        <p:nvSpPr>
          <p:cNvPr id="3" name="Subtitle 2">
            <a:extLst>
              <a:ext uri="{FF2B5EF4-FFF2-40B4-BE49-F238E27FC236}">
                <a16:creationId xmlns:a16="http://schemas.microsoft.com/office/drawing/2014/main" id="{533FF370-9C99-D874-5573-4F082915FD1D}"/>
              </a:ext>
            </a:extLst>
          </p:cNvPr>
          <p:cNvSpPr>
            <a:spLocks noGrp="1"/>
          </p:cNvSpPr>
          <p:nvPr>
            <p:ph type="subTitle" idx="1"/>
          </p:nvPr>
        </p:nvSpPr>
        <p:spPr>
          <a:xfrm>
            <a:off x="2417779" y="3628023"/>
            <a:ext cx="9258325" cy="977621"/>
          </a:xfrm>
        </p:spPr>
        <p:txBody>
          <a:bodyPr>
            <a:normAutofit fontScale="77500" lnSpcReduction="20000"/>
          </a:bodyPr>
          <a:lstStyle/>
          <a:p>
            <a:r>
              <a:rPr lang="en-US" dirty="0" err="1"/>
              <a:t>Olsume</a:t>
            </a:r>
            <a:r>
              <a:rPr lang="en-US" dirty="0"/>
              <a:t> seminar – 11/3/2026</a:t>
            </a:r>
          </a:p>
          <a:p>
            <a:r>
              <a:rPr lang="en-US" dirty="0"/>
              <a:t>Dr. Rebecca </a:t>
            </a:r>
            <a:r>
              <a:rPr lang="en-US" dirty="0" err="1"/>
              <a:t>swanson</a:t>
            </a:r>
            <a:r>
              <a:rPr lang="en-US" dirty="0"/>
              <a:t>, university distinguished teaching professor, Colorado school of Mines</a:t>
            </a:r>
          </a:p>
        </p:txBody>
      </p:sp>
    </p:spTree>
    <p:extLst>
      <p:ext uri="{BB962C8B-B14F-4D97-AF65-F5344CB8AC3E}">
        <p14:creationId xmlns:p14="http://schemas.microsoft.com/office/powerpoint/2010/main" val="3296778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Upside down picture of students at a lecture">
            <a:extLst>
              <a:ext uri="{FF2B5EF4-FFF2-40B4-BE49-F238E27FC236}">
                <a16:creationId xmlns:a16="http://schemas.microsoft.com/office/drawing/2014/main" id="{C51831B8-8CE4-3973-10D1-CFC65D8E449F}"/>
              </a:ext>
            </a:extLst>
          </p:cNvPr>
          <p:cNvPicPr>
            <a:picLocks noGrp="1" noChangeAspect="1"/>
          </p:cNvPicPr>
          <p:nvPr>
            <p:ph sz="half" idx="1"/>
          </p:nvPr>
        </p:nvPicPr>
        <p:blipFill>
          <a:blip r:embed="rId3" cstate="print">
            <a:alphaModFix amt="50000"/>
            <a:extLst>
              <a:ext uri="{28A0092B-C50C-407E-A947-70E740481C1C}">
                <a14:useLocalDpi xmlns:a14="http://schemas.microsoft.com/office/drawing/2010/main" val="0"/>
              </a:ext>
            </a:extLst>
          </a:blip>
          <a:srcRect t="14067" r="-1" b="1661"/>
          <a:stretch>
            <a:fillRect/>
          </a:stretch>
        </p:blipFill>
        <p:spPr>
          <a:xfrm flipV="1">
            <a:off x="305" y="10"/>
            <a:ext cx="12191695" cy="6857990"/>
          </a:xfrm>
          <a:prstGeom prst="rect">
            <a:avLst/>
          </a:prstGeom>
        </p:spPr>
      </p:pic>
      <p:sp>
        <p:nvSpPr>
          <p:cNvPr id="20"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2"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4" name="Rectangle 23">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474CE62-F19B-E931-326C-63BC0F460700}"/>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sz="4400" dirty="0"/>
              <a:t>outline</a:t>
            </a:r>
          </a:p>
        </p:txBody>
      </p:sp>
      <p:cxnSp>
        <p:nvCxnSpPr>
          <p:cNvPr id="26" name="Straight Connector 25">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7DD825D-1BA7-8740-46E2-BBC78226504C}"/>
              </a:ext>
            </a:extLst>
          </p:cNvPr>
          <p:cNvSpPr>
            <a:spLocks noGrp="1"/>
          </p:cNvSpPr>
          <p:nvPr>
            <p:ph sz="half" idx="2"/>
          </p:nvPr>
        </p:nvSpPr>
        <p:spPr>
          <a:xfrm>
            <a:off x="4976636" y="1193800"/>
            <a:ext cx="6085091" cy="4699000"/>
          </a:xfrm>
        </p:spPr>
        <p:txBody>
          <a:bodyPr vert="horz" lIns="91440" tIns="45720" rIns="91440" bIns="45720" rtlCol="0" anchor="ctr">
            <a:normAutofit/>
          </a:bodyPr>
          <a:lstStyle/>
          <a:p>
            <a:r>
              <a:rPr lang="en-US" sz="4000" dirty="0"/>
              <a:t>Background/context</a:t>
            </a:r>
          </a:p>
          <a:p>
            <a:r>
              <a:rPr lang="en-US" sz="4000" dirty="0"/>
              <a:t>What?</a:t>
            </a:r>
          </a:p>
          <a:p>
            <a:r>
              <a:rPr lang="en-US" sz="4000" dirty="0"/>
              <a:t>Why?</a:t>
            </a:r>
          </a:p>
          <a:p>
            <a:r>
              <a:rPr lang="en-US" sz="4000" dirty="0"/>
              <a:t>How?</a:t>
            </a:r>
          </a:p>
          <a:p>
            <a:r>
              <a:rPr lang="en-US" sz="4000" dirty="0"/>
              <a:t>Other considerations</a:t>
            </a:r>
          </a:p>
        </p:txBody>
      </p:sp>
      <p:sp>
        <p:nvSpPr>
          <p:cNvPr id="28"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85365102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9713B4B7-B590-F7B5-ED9F-BCC684E9DF14}"/>
              </a:ext>
            </a:extLst>
          </p:cNvPr>
          <p:cNvSpPr>
            <a:spLocks noGrp="1"/>
          </p:cNvSpPr>
          <p:nvPr>
            <p:ph type="title"/>
          </p:nvPr>
        </p:nvSpPr>
        <p:spPr>
          <a:xfrm>
            <a:off x="1451579" y="804519"/>
            <a:ext cx="9603275" cy="1049235"/>
          </a:xfrm>
        </p:spPr>
        <p:txBody>
          <a:bodyPr vert="horz" lIns="91440" tIns="45720" rIns="91440" bIns="45720" rtlCol="0">
            <a:normAutofit/>
          </a:bodyPr>
          <a:lstStyle/>
          <a:p>
            <a:r>
              <a:rPr lang="en-US" dirty="0"/>
              <a:t>A bit about me &amp; my work</a:t>
            </a:r>
          </a:p>
        </p:txBody>
      </p:sp>
      <p:pic>
        <p:nvPicPr>
          <p:cNvPr id="6" name="Picture 2">
            <a:extLst>
              <a:ext uri="{FF2B5EF4-FFF2-40B4-BE49-F238E27FC236}">
                <a16:creationId xmlns:a16="http://schemas.microsoft.com/office/drawing/2014/main" id="{D674AF50-A10C-DF35-EBF5-394ED28E74F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1451579" y="2085493"/>
            <a:ext cx="4960443" cy="331109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7D4CBC1-E247-D505-3204-23BC90E695DE}"/>
              </a:ext>
            </a:extLst>
          </p:cNvPr>
          <p:cNvSpPr>
            <a:spLocks noGrp="1"/>
          </p:cNvSpPr>
          <p:nvPr>
            <p:ph sz="half" idx="1"/>
          </p:nvPr>
        </p:nvSpPr>
        <p:spPr>
          <a:xfrm>
            <a:off x="6892299" y="2015734"/>
            <a:ext cx="4960443" cy="3954739"/>
          </a:xfrm>
        </p:spPr>
        <p:txBody>
          <a:bodyPr vert="horz" lIns="91440" tIns="45720" rIns="91440" bIns="45720" rtlCol="0">
            <a:normAutofit fontScale="77500" lnSpcReduction="20000"/>
          </a:bodyPr>
          <a:lstStyle/>
          <a:p>
            <a:pPr>
              <a:lnSpc>
                <a:spcPct val="110000"/>
              </a:lnSpc>
            </a:pPr>
            <a:r>
              <a:rPr lang="en-US" sz="2800" dirty="0"/>
              <a:t>Colorado School of Mines, a public engineering school with an undergraduate student population of about 7000 </a:t>
            </a:r>
          </a:p>
          <a:p>
            <a:pPr fontAlgn="base">
              <a:lnSpc>
                <a:spcPct val="110000"/>
              </a:lnSpc>
            </a:pPr>
            <a:r>
              <a:rPr lang="en-US" sz="2800" dirty="0"/>
              <a:t>Types of positions:</a:t>
            </a:r>
          </a:p>
          <a:p>
            <a:pPr lvl="1" fontAlgn="base">
              <a:lnSpc>
                <a:spcPct val="110000"/>
              </a:lnSpc>
            </a:pPr>
            <a:r>
              <a:rPr lang="en-US" sz="2800" dirty="0"/>
              <a:t>Assistant/Associate/Full Professor</a:t>
            </a:r>
          </a:p>
          <a:p>
            <a:pPr lvl="1" fontAlgn="base">
              <a:lnSpc>
                <a:spcPct val="110000"/>
              </a:lnSpc>
            </a:pPr>
            <a:r>
              <a:rPr lang="en-US" sz="2800" dirty="0"/>
              <a:t>Assistant/Associate/Full Teaching Professor</a:t>
            </a:r>
          </a:p>
          <a:p>
            <a:pPr lvl="1" fontAlgn="base">
              <a:lnSpc>
                <a:spcPct val="110000"/>
              </a:lnSpc>
            </a:pPr>
            <a:r>
              <a:rPr lang="en-US" sz="2800" dirty="0"/>
              <a:t>Teaching Postdoctoral Fellow</a:t>
            </a:r>
          </a:p>
          <a:p>
            <a:pPr>
              <a:lnSpc>
                <a:spcPct val="110000"/>
              </a:lnSpc>
            </a:pPr>
            <a:r>
              <a:rPr lang="en-US" sz="2800" dirty="0"/>
              <a:t>TF Duties: Teaching (18 credits), Service, Scholarship is optional</a:t>
            </a:r>
          </a:p>
          <a:p>
            <a:pPr>
              <a:lnSpc>
                <a:spcPct val="110000"/>
              </a:lnSpc>
            </a:pPr>
            <a:endParaRPr lang="en-US" sz="1500" dirty="0"/>
          </a:p>
        </p:txBody>
      </p:sp>
      <p:sp>
        <p:nvSpPr>
          <p:cNvPr id="7" name="Rounded Rectangle 6">
            <a:extLst>
              <a:ext uri="{FF2B5EF4-FFF2-40B4-BE49-F238E27FC236}">
                <a16:creationId xmlns:a16="http://schemas.microsoft.com/office/drawing/2014/main" id="{83B71702-907B-655C-52BB-F0A6FB8E504A}"/>
              </a:ext>
            </a:extLst>
          </p:cNvPr>
          <p:cNvSpPr/>
          <p:nvPr/>
        </p:nvSpPr>
        <p:spPr>
          <a:xfrm>
            <a:off x="753035" y="4704463"/>
            <a:ext cx="6139264" cy="21130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Scholarship = “Scholarship of Teaching  				and Learning”</a:t>
            </a:r>
          </a:p>
        </p:txBody>
      </p:sp>
    </p:spTree>
    <p:extLst>
      <p:ext uri="{BB962C8B-B14F-4D97-AF65-F5344CB8AC3E}">
        <p14:creationId xmlns:p14="http://schemas.microsoft.com/office/powerpoint/2010/main" val="144305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DA5A3-450E-4920-AA7E-E02A9FEC2292}"/>
              </a:ext>
            </a:extLst>
          </p:cNvPr>
          <p:cNvSpPr>
            <a:spLocks noGrp="1"/>
          </p:cNvSpPr>
          <p:nvPr>
            <p:ph type="title"/>
          </p:nvPr>
        </p:nvSpPr>
        <p:spPr/>
        <p:txBody>
          <a:bodyPr/>
          <a:lstStyle/>
          <a:p>
            <a:r>
              <a:rPr lang="en-US" dirty="0"/>
              <a:t>My path to flipped learning</a:t>
            </a:r>
          </a:p>
        </p:txBody>
      </p:sp>
      <p:sp>
        <p:nvSpPr>
          <p:cNvPr id="3" name="Content Placeholder 2">
            <a:extLst>
              <a:ext uri="{FF2B5EF4-FFF2-40B4-BE49-F238E27FC236}">
                <a16:creationId xmlns:a16="http://schemas.microsoft.com/office/drawing/2014/main" id="{E2D3EEB1-504D-C2A6-8A9D-AE9094E3925C}"/>
              </a:ext>
            </a:extLst>
          </p:cNvPr>
          <p:cNvSpPr>
            <a:spLocks noGrp="1"/>
          </p:cNvSpPr>
          <p:nvPr>
            <p:ph idx="1"/>
          </p:nvPr>
        </p:nvSpPr>
        <p:spPr/>
        <p:txBody>
          <a:bodyPr/>
          <a:lstStyle/>
          <a:p>
            <a:r>
              <a:rPr lang="en-US" dirty="0"/>
              <a:t>After PhD from Indiana University, started at Colorado School of Mines in 2012</a:t>
            </a:r>
          </a:p>
          <a:p>
            <a:r>
              <a:rPr lang="en-US" dirty="0"/>
              <a:t>Attended Robert Talbert’s workshop on flipped learning at Cardiff University</a:t>
            </a:r>
          </a:p>
          <a:p>
            <a:r>
              <a:rPr lang="en-US" dirty="0"/>
              <a:t>Started working on Linear Algebra in 2014 with collaborators</a:t>
            </a:r>
          </a:p>
          <a:p>
            <a:r>
              <a:rPr lang="en-US" dirty="0"/>
              <a:t>First </a:t>
            </a:r>
            <a:r>
              <a:rPr lang="en-US" dirty="0" err="1"/>
              <a:t>SoTL</a:t>
            </a:r>
            <a:r>
              <a:rPr lang="en-US" dirty="0"/>
              <a:t> project was in flipped learning! </a:t>
            </a:r>
          </a:p>
        </p:txBody>
      </p:sp>
      <p:pic>
        <p:nvPicPr>
          <p:cNvPr id="5" name="Picture 4">
            <a:extLst>
              <a:ext uri="{FF2B5EF4-FFF2-40B4-BE49-F238E27FC236}">
                <a16:creationId xmlns:a16="http://schemas.microsoft.com/office/drawing/2014/main" id="{386522B4-B2D1-367E-E914-1AACB3162C7D}"/>
              </a:ext>
            </a:extLst>
          </p:cNvPr>
          <p:cNvPicPr>
            <a:picLocks noChangeAspect="1"/>
          </p:cNvPicPr>
          <p:nvPr/>
        </p:nvPicPr>
        <p:blipFill>
          <a:blip r:embed="rId2"/>
          <a:srcRect b="18425"/>
          <a:stretch>
            <a:fillRect/>
          </a:stretch>
        </p:blipFill>
        <p:spPr>
          <a:xfrm rot="10800000">
            <a:off x="7924799" y="3568480"/>
            <a:ext cx="3766457" cy="2304361"/>
          </a:xfrm>
          <a:prstGeom prst="rect">
            <a:avLst/>
          </a:prstGeom>
        </p:spPr>
      </p:pic>
    </p:spTree>
    <p:extLst>
      <p:ext uri="{BB962C8B-B14F-4D97-AF65-F5344CB8AC3E}">
        <p14:creationId xmlns:p14="http://schemas.microsoft.com/office/powerpoint/2010/main" val="3158041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D809-CB78-8DE6-9419-A663125049DE}"/>
              </a:ext>
            </a:extLst>
          </p:cNvPr>
          <p:cNvSpPr>
            <a:spLocks noGrp="1"/>
          </p:cNvSpPr>
          <p:nvPr>
            <p:ph type="title"/>
          </p:nvPr>
        </p:nvSpPr>
        <p:spPr>
          <a:xfrm>
            <a:off x="1451579" y="804519"/>
            <a:ext cx="9603275" cy="1049235"/>
          </a:xfrm>
        </p:spPr>
        <p:txBody>
          <a:bodyPr>
            <a:normAutofit/>
          </a:bodyPr>
          <a:lstStyle/>
          <a:p>
            <a:r>
              <a:rPr lang="en-US" dirty="0"/>
              <a:t>What is </a:t>
            </a:r>
            <a:r>
              <a:rPr lang="en-US" dirty="0" err="1"/>
              <a:t>sotl</a:t>
            </a:r>
            <a:r>
              <a:rPr lang="en-US" dirty="0"/>
              <a:t>? (Scholarship of teaching and learning)</a:t>
            </a:r>
          </a:p>
        </p:txBody>
      </p:sp>
      <p:sp>
        <p:nvSpPr>
          <p:cNvPr id="3" name="Content Placeholder 2">
            <a:extLst>
              <a:ext uri="{FF2B5EF4-FFF2-40B4-BE49-F238E27FC236}">
                <a16:creationId xmlns:a16="http://schemas.microsoft.com/office/drawing/2014/main" id="{6B8A1EFE-2C70-F708-6EBA-C7FD29DF2EFF}"/>
              </a:ext>
            </a:extLst>
          </p:cNvPr>
          <p:cNvSpPr>
            <a:spLocks noGrp="1"/>
          </p:cNvSpPr>
          <p:nvPr>
            <p:ph idx="1"/>
          </p:nvPr>
        </p:nvSpPr>
        <p:spPr>
          <a:xfrm>
            <a:off x="1451579" y="2015734"/>
            <a:ext cx="6195784" cy="3450613"/>
          </a:xfrm>
        </p:spPr>
        <p:txBody>
          <a:bodyPr anchor="t">
            <a:normAutofit/>
          </a:bodyPr>
          <a:lstStyle/>
          <a:p>
            <a:pPr marL="0" indent="0">
              <a:buNone/>
            </a:pPr>
            <a:endParaRPr lang="en-US" dirty="0">
              <a:effectLst/>
              <a:latin typeface="CMBX10"/>
            </a:endParaRPr>
          </a:p>
          <a:p>
            <a:pPr marL="0" indent="0">
              <a:buNone/>
            </a:pPr>
            <a:r>
              <a:rPr lang="en-US">
                <a:effectLst/>
              </a:rPr>
              <a:t>The </a:t>
            </a:r>
            <a:r>
              <a:rPr lang="en-US" b="1">
                <a:effectLst/>
              </a:rPr>
              <a:t>Scholarship of Teaching and Learning </a:t>
            </a:r>
            <a:r>
              <a:rPr lang="en-US">
                <a:effectLst/>
              </a:rPr>
              <a:t>(</a:t>
            </a:r>
            <a:r>
              <a:rPr lang="en-US" err="1">
                <a:effectLst/>
              </a:rPr>
              <a:t>SoTL</a:t>
            </a:r>
            <a:r>
              <a:rPr lang="en-US">
                <a:effectLst/>
              </a:rPr>
              <a:t>) is the intellectual work that faculty members do when they use their disciplinary knowledge (in our case, mathematics) to </a:t>
            </a:r>
            <a:r>
              <a:rPr lang="en-US" i="1">
                <a:effectLst/>
              </a:rPr>
              <a:t>investigate a question about their students’ learning </a:t>
            </a:r>
            <a:r>
              <a:rPr lang="en-US">
                <a:effectLst/>
              </a:rPr>
              <a:t>(and their teaching), </a:t>
            </a:r>
            <a:r>
              <a:rPr lang="en-US" i="1">
                <a:effectLst/>
              </a:rPr>
              <a:t>submit their findings to peer review</a:t>
            </a:r>
            <a:r>
              <a:rPr lang="en-US">
                <a:effectLst/>
              </a:rPr>
              <a:t>, and </a:t>
            </a:r>
            <a:r>
              <a:rPr lang="en-US" i="1">
                <a:effectLst/>
              </a:rPr>
              <a:t>make them public for others to build upon</a:t>
            </a:r>
            <a:r>
              <a:rPr lang="en-US">
                <a:effectLst/>
              </a:rPr>
              <a:t>.  - Curtis Bennett &amp; Jacqueline Dewar</a:t>
            </a:r>
            <a:endParaRPr lang="en-US"/>
          </a:p>
          <a:p>
            <a:endParaRPr lang="en-US" dirty="0"/>
          </a:p>
        </p:txBody>
      </p:sp>
      <p:pic>
        <p:nvPicPr>
          <p:cNvPr id="1026" name="Picture 2">
            <a:extLst>
              <a:ext uri="{FF2B5EF4-FFF2-40B4-BE49-F238E27FC236}">
                <a16:creationId xmlns:a16="http://schemas.microsoft.com/office/drawing/2014/main" id="{E90B204C-B3B6-C37F-F8ED-C4B4E03BC5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59006" y="2015734"/>
            <a:ext cx="2665598" cy="3450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24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D809-CB78-8DE6-9419-A663125049DE}"/>
              </a:ext>
            </a:extLst>
          </p:cNvPr>
          <p:cNvSpPr>
            <a:spLocks noGrp="1"/>
          </p:cNvSpPr>
          <p:nvPr>
            <p:ph type="title"/>
          </p:nvPr>
        </p:nvSpPr>
        <p:spPr>
          <a:xfrm>
            <a:off x="1451579" y="804519"/>
            <a:ext cx="9603275" cy="1049235"/>
          </a:xfrm>
        </p:spPr>
        <p:txBody>
          <a:bodyPr>
            <a:normAutofit/>
          </a:bodyPr>
          <a:lstStyle/>
          <a:p>
            <a:r>
              <a:rPr lang="en-US"/>
              <a:t>What </a:t>
            </a:r>
            <a:r>
              <a:rPr lang="en-US" err="1"/>
              <a:t>sotl</a:t>
            </a:r>
            <a:r>
              <a:rPr lang="en-US"/>
              <a:t> is NOT</a:t>
            </a:r>
          </a:p>
        </p:txBody>
      </p:sp>
      <p:sp>
        <p:nvSpPr>
          <p:cNvPr id="3" name="Content Placeholder 2">
            <a:extLst>
              <a:ext uri="{FF2B5EF4-FFF2-40B4-BE49-F238E27FC236}">
                <a16:creationId xmlns:a16="http://schemas.microsoft.com/office/drawing/2014/main" id="{6B8A1EFE-2C70-F708-6EBA-C7FD29DF2EFF}"/>
              </a:ext>
            </a:extLst>
          </p:cNvPr>
          <p:cNvSpPr>
            <a:spLocks noGrp="1"/>
          </p:cNvSpPr>
          <p:nvPr>
            <p:ph idx="1"/>
          </p:nvPr>
        </p:nvSpPr>
        <p:spPr>
          <a:xfrm>
            <a:off x="1085088" y="2015734"/>
            <a:ext cx="5988775" cy="4037747"/>
          </a:xfrm>
        </p:spPr>
        <p:txBody>
          <a:bodyPr anchor="t">
            <a:normAutofit/>
          </a:bodyPr>
          <a:lstStyle/>
          <a:p>
            <a:pPr marL="0" indent="0">
              <a:lnSpc>
                <a:spcPct val="110000"/>
              </a:lnSpc>
              <a:buNone/>
            </a:pPr>
            <a:endParaRPr lang="en-US" sz="1300" dirty="0">
              <a:effectLst/>
              <a:latin typeface="CMBX10"/>
            </a:endParaRPr>
          </a:p>
          <a:p>
            <a:pPr>
              <a:lnSpc>
                <a:spcPct val="110000"/>
              </a:lnSpc>
            </a:pPr>
            <a:r>
              <a:rPr lang="en-US" sz="1600" dirty="0"/>
              <a:t>Scholarly Teaching</a:t>
            </a:r>
          </a:p>
          <a:p>
            <a:pPr marL="457200" lvl="1" indent="0">
              <a:lnSpc>
                <a:spcPct val="110000"/>
              </a:lnSpc>
              <a:buNone/>
            </a:pPr>
            <a:r>
              <a:rPr lang="en-US" sz="1600" dirty="0">
                <a:effectLst/>
                <a:latin typeface="CMBX10"/>
              </a:rPr>
              <a:t>Scholarly teaching </a:t>
            </a:r>
            <a:r>
              <a:rPr lang="en-US" sz="1600" dirty="0">
                <a:effectLst/>
                <a:latin typeface="CMR10"/>
              </a:rPr>
              <a:t>is defined as teaching grounded in critical reflection </a:t>
            </a:r>
            <a:r>
              <a:rPr lang="en-US" sz="1600" b="1" dirty="0">
                <a:effectLst/>
                <a:latin typeface="CMR10"/>
              </a:rPr>
              <a:t>using systematically and strategically-gathered evidence</a:t>
            </a:r>
            <a:r>
              <a:rPr lang="en-US" sz="1600" dirty="0">
                <a:effectLst/>
                <a:latin typeface="CMR10"/>
              </a:rPr>
              <a:t>, related and </a:t>
            </a:r>
            <a:r>
              <a:rPr lang="en-US" sz="1600" b="1" dirty="0">
                <a:effectLst/>
                <a:latin typeface="CMR10"/>
              </a:rPr>
              <a:t>explained by well-reasoned theory and philosophical understanding</a:t>
            </a:r>
            <a:r>
              <a:rPr lang="en-US" sz="1600" dirty="0">
                <a:effectLst/>
                <a:latin typeface="CMR10"/>
              </a:rPr>
              <a:t>, with the </a:t>
            </a:r>
            <a:r>
              <a:rPr lang="en-US" sz="1600" b="1" dirty="0">
                <a:effectLst/>
                <a:latin typeface="CMR10"/>
              </a:rPr>
              <a:t>goal of maximizing learning through effective teaching</a:t>
            </a:r>
            <a:r>
              <a:rPr lang="en-US" sz="1600" dirty="0">
                <a:effectLst/>
                <a:latin typeface="CMR10"/>
              </a:rPr>
              <a:t>. </a:t>
            </a:r>
          </a:p>
          <a:p>
            <a:pPr>
              <a:lnSpc>
                <a:spcPct val="110000"/>
              </a:lnSpc>
            </a:pPr>
            <a:r>
              <a:rPr lang="en-US" sz="1600" dirty="0">
                <a:latin typeface="CMR10"/>
              </a:rPr>
              <a:t>Mathematics Education Research (or Discipline-Based Research)</a:t>
            </a:r>
          </a:p>
          <a:p>
            <a:pPr marL="457200" lvl="1" indent="0">
              <a:lnSpc>
                <a:spcPct val="110000"/>
              </a:lnSpc>
              <a:buNone/>
            </a:pPr>
            <a:r>
              <a:rPr lang="en-US" sz="1600" dirty="0">
                <a:latin typeface="CMR10"/>
              </a:rPr>
              <a:t>Mathematics education researchers obtain expertise in theories of learning that both guide their studies and help them interpret their results. They also study larger “structures,” help develop theories/frameworks, or work on other teaching-adjacent topics.</a:t>
            </a:r>
            <a:endParaRPr lang="en-US" sz="1600" dirty="0"/>
          </a:p>
          <a:p>
            <a:pPr>
              <a:lnSpc>
                <a:spcPct val="110000"/>
              </a:lnSpc>
            </a:pPr>
            <a:endParaRPr lang="en-US" sz="1300" dirty="0"/>
          </a:p>
        </p:txBody>
      </p:sp>
      <p:pic>
        <p:nvPicPr>
          <p:cNvPr id="4" name="Picture 2">
            <a:extLst>
              <a:ext uri="{FF2B5EF4-FFF2-40B4-BE49-F238E27FC236}">
                <a16:creationId xmlns:a16="http://schemas.microsoft.com/office/drawing/2014/main" id="{608CDCDB-FF85-CD1B-7CE0-280F909AFF3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71697" y="2015734"/>
            <a:ext cx="2665598" cy="3450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979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836A1-E91A-C353-0CD4-0CF9B1C25519}"/>
              </a:ext>
            </a:extLst>
          </p:cNvPr>
          <p:cNvSpPr>
            <a:spLocks noGrp="1"/>
          </p:cNvSpPr>
          <p:nvPr>
            <p:ph type="title"/>
          </p:nvPr>
        </p:nvSpPr>
        <p:spPr/>
        <p:txBody>
          <a:bodyPr/>
          <a:lstStyle/>
          <a:p>
            <a:r>
              <a:rPr lang="en-US" dirty="0"/>
              <a:t>Classes I’ve flipped	</a:t>
            </a:r>
          </a:p>
        </p:txBody>
      </p:sp>
      <p:graphicFrame>
        <p:nvGraphicFramePr>
          <p:cNvPr id="5" name="Content Placeholder 2">
            <a:extLst>
              <a:ext uri="{FF2B5EF4-FFF2-40B4-BE49-F238E27FC236}">
                <a16:creationId xmlns:a16="http://schemas.microsoft.com/office/drawing/2014/main" id="{EE258777-A382-21A6-593B-ED774D4B6391}"/>
              </a:ext>
            </a:extLst>
          </p:cNvPr>
          <p:cNvGraphicFramePr>
            <a:graphicFrameLocks noGrp="1"/>
          </p:cNvGraphicFramePr>
          <p:nvPr>
            <p:ph idx="1"/>
            <p:extLst>
              <p:ext uri="{D42A27DB-BD31-4B8C-83A1-F6EECF244321}">
                <p14:modId xmlns:p14="http://schemas.microsoft.com/office/powerpoint/2010/main" val="611611720"/>
              </p:ext>
            </p:extLst>
          </p:nvPr>
        </p:nvGraphicFramePr>
        <p:xfrm>
          <a:off x="1451579" y="2015732"/>
          <a:ext cx="9603275" cy="3450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1327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4A14759A-05D4-9E3A-E2F0-4378A292D1CD}"/>
              </a:ext>
            </a:extLst>
          </p:cNvPr>
          <p:cNvSpPr>
            <a:spLocks noGrp="1"/>
          </p:cNvSpPr>
          <p:nvPr>
            <p:ph type="title"/>
          </p:nvPr>
        </p:nvSpPr>
        <p:spPr>
          <a:xfrm>
            <a:off x="812205" y="804519"/>
            <a:ext cx="3241820" cy="4431360"/>
          </a:xfrm>
        </p:spPr>
        <p:txBody>
          <a:bodyPr anchor="ctr">
            <a:normAutofit/>
          </a:bodyPr>
          <a:lstStyle/>
          <a:p>
            <a:r>
              <a:rPr lang="en-US" dirty="0"/>
              <a:t>What is flipped learning?</a:t>
            </a:r>
          </a:p>
        </p:txBody>
      </p:sp>
      <p:cxnSp>
        <p:nvCxnSpPr>
          <p:cNvPr id="14" name="Straight Connector 13">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FD18D2C1-9596-210A-D3DA-869D456734E2}"/>
              </a:ext>
            </a:extLst>
          </p:cNvPr>
          <p:cNvSpPr>
            <a:spLocks noGrp="1"/>
          </p:cNvSpPr>
          <p:nvPr>
            <p:ph idx="1"/>
          </p:nvPr>
        </p:nvSpPr>
        <p:spPr>
          <a:xfrm>
            <a:off x="4637863" y="804520"/>
            <a:ext cx="7199901" cy="5102010"/>
          </a:xfrm>
        </p:spPr>
        <p:txBody>
          <a:bodyPr anchor="ctr">
            <a:normAutofit/>
          </a:bodyPr>
          <a:lstStyle/>
          <a:p>
            <a:pPr marL="0" indent="0">
              <a:buNone/>
            </a:pPr>
            <a:r>
              <a:rPr lang="en-US" sz="2800" dirty="0"/>
              <a:t>Flipped learning is a pedagogical approach in which direct instruction moves from the group learning space to the individual learning space, and the resulting group space is transformed into a dynamic, interactive learning environment where the educator guides students as they apply concepts and engage creatively in the subject matter. </a:t>
            </a:r>
          </a:p>
          <a:p>
            <a:pPr marL="0" indent="0">
              <a:buNone/>
            </a:pPr>
            <a:r>
              <a:rPr lang="en-US" dirty="0"/>
              <a:t>[Definition from </a:t>
            </a:r>
            <a:r>
              <a:rPr lang="en-US" dirty="0">
                <a:hlinkClick r:id="rId2"/>
              </a:rPr>
              <a:t>Flipped Learning Network</a:t>
            </a:r>
            <a:r>
              <a:rPr lang="en-US" dirty="0"/>
              <a:t>].</a:t>
            </a:r>
          </a:p>
        </p:txBody>
      </p:sp>
      <p:pic>
        <p:nvPicPr>
          <p:cNvPr id="16" name="Picture 15">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351772279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A264D-A78B-8769-010D-23D91D5BBB84}"/>
              </a:ext>
            </a:extLst>
          </p:cNvPr>
          <p:cNvSpPr>
            <a:spLocks noGrp="1"/>
          </p:cNvSpPr>
          <p:nvPr>
            <p:ph type="title"/>
          </p:nvPr>
        </p:nvSpPr>
        <p:spPr>
          <a:xfrm>
            <a:off x="1451579" y="804519"/>
            <a:ext cx="9603275" cy="1049235"/>
          </a:xfrm>
        </p:spPr>
        <p:txBody>
          <a:bodyPr>
            <a:normAutofit/>
          </a:bodyPr>
          <a:lstStyle/>
          <a:p>
            <a:r>
              <a:rPr lang="en-US" dirty="0"/>
              <a:t>Flipped classrooms generally have two interconnected components</a:t>
            </a:r>
          </a:p>
        </p:txBody>
      </p:sp>
      <p:graphicFrame>
        <p:nvGraphicFramePr>
          <p:cNvPr id="5" name="Content Placeholder 2">
            <a:extLst>
              <a:ext uri="{FF2B5EF4-FFF2-40B4-BE49-F238E27FC236}">
                <a16:creationId xmlns:a16="http://schemas.microsoft.com/office/drawing/2014/main" id="{908ACD10-757F-14E8-D2D9-C1882935D6D1}"/>
              </a:ext>
            </a:extLst>
          </p:cNvPr>
          <p:cNvGraphicFramePr>
            <a:graphicFrameLocks noGrp="1"/>
          </p:cNvGraphicFramePr>
          <p:nvPr>
            <p:ph idx="1"/>
            <p:extLst>
              <p:ext uri="{D42A27DB-BD31-4B8C-83A1-F6EECF244321}">
                <p14:modId xmlns:p14="http://schemas.microsoft.com/office/powerpoint/2010/main" val="1351974721"/>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ight Arrow 3">
            <a:extLst>
              <a:ext uri="{FF2B5EF4-FFF2-40B4-BE49-F238E27FC236}">
                <a16:creationId xmlns:a16="http://schemas.microsoft.com/office/drawing/2014/main" id="{3EF8A176-D9BB-817B-DD88-1D31912C3AEF}"/>
              </a:ext>
            </a:extLst>
          </p:cNvPr>
          <p:cNvSpPr/>
          <p:nvPr/>
        </p:nvSpPr>
        <p:spPr>
          <a:xfrm>
            <a:off x="1776845" y="4889699"/>
            <a:ext cx="5413664" cy="976746"/>
          </a:xfrm>
          <a:prstGeom prst="right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This doesn’t mean that there is no lecturing!</a:t>
            </a:r>
          </a:p>
        </p:txBody>
      </p:sp>
    </p:spTree>
    <p:extLst>
      <p:ext uri="{BB962C8B-B14F-4D97-AF65-F5344CB8AC3E}">
        <p14:creationId xmlns:p14="http://schemas.microsoft.com/office/powerpoint/2010/main" val="143543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462478-F590-2E88-4CB1-25CEC27145E6}"/>
              </a:ext>
            </a:extLst>
          </p:cNvPr>
          <p:cNvSpPr>
            <a:spLocks noGrp="1"/>
          </p:cNvSpPr>
          <p:nvPr>
            <p:ph type="title"/>
          </p:nvPr>
        </p:nvSpPr>
        <p:spPr>
          <a:xfrm>
            <a:off x="1451579" y="1040302"/>
            <a:ext cx="9603275" cy="1020229"/>
          </a:xfrm>
        </p:spPr>
        <p:txBody>
          <a:bodyPr>
            <a:normAutofit/>
          </a:bodyPr>
          <a:lstStyle/>
          <a:p>
            <a:r>
              <a:rPr lang="en-US" dirty="0"/>
              <a:t>One more term</a:t>
            </a:r>
          </a:p>
        </p:txBody>
      </p:sp>
      <p:cxnSp>
        <p:nvCxnSpPr>
          <p:cNvPr id="12" name="Straight Connector 11">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6990"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304F77D8-A2C1-E590-D54F-7C8F5710691D}"/>
              </a:ext>
            </a:extLst>
          </p:cNvPr>
          <p:cNvSpPr>
            <a:spLocks noGrp="1"/>
          </p:cNvSpPr>
          <p:nvPr>
            <p:ph idx="1"/>
          </p:nvPr>
        </p:nvSpPr>
        <p:spPr>
          <a:xfrm>
            <a:off x="1451580" y="2355536"/>
            <a:ext cx="9436404" cy="2258024"/>
          </a:xfrm>
        </p:spPr>
        <p:txBody>
          <a:bodyPr>
            <a:normAutofit/>
          </a:bodyPr>
          <a:lstStyle/>
          <a:p>
            <a:pPr marL="0" indent="0">
              <a:buNone/>
            </a:pPr>
            <a:r>
              <a:rPr lang="en-US" sz="3600" dirty="0"/>
              <a:t>My collaborators and I use the term “PARTIALLY FLIPPED” to indicate that we were still spending about 40% of our class time lecturing! </a:t>
            </a:r>
          </a:p>
        </p:txBody>
      </p:sp>
      <p:sp>
        <p:nvSpPr>
          <p:cNvPr id="14" name="Rectangle 13">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6122584"/>
            <a:ext cx="12191695"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069150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3065035-9E49-8999-571D-7BDE8953B3E6}"/>
              </a:ext>
            </a:extLst>
          </p:cNvPr>
          <p:cNvSpPr>
            <a:spLocks noGrp="1"/>
          </p:cNvSpPr>
          <p:nvPr>
            <p:ph type="title"/>
          </p:nvPr>
        </p:nvSpPr>
        <p:spPr/>
        <p:txBody>
          <a:bodyPr/>
          <a:lstStyle/>
          <a:p>
            <a:r>
              <a:rPr lang="en-US" dirty="0"/>
              <a:t>comparison</a:t>
            </a:r>
          </a:p>
        </p:txBody>
      </p:sp>
      <p:sp>
        <p:nvSpPr>
          <p:cNvPr id="8" name="Text Placeholder 7">
            <a:extLst>
              <a:ext uri="{FF2B5EF4-FFF2-40B4-BE49-F238E27FC236}">
                <a16:creationId xmlns:a16="http://schemas.microsoft.com/office/drawing/2014/main" id="{72F1CB79-60A5-E2B4-0F75-53C6EBE21C5A}"/>
              </a:ext>
            </a:extLst>
          </p:cNvPr>
          <p:cNvSpPr>
            <a:spLocks noGrp="1"/>
          </p:cNvSpPr>
          <p:nvPr>
            <p:ph type="body" idx="1"/>
          </p:nvPr>
        </p:nvSpPr>
        <p:spPr/>
        <p:txBody>
          <a:bodyPr/>
          <a:lstStyle/>
          <a:p>
            <a:r>
              <a:rPr lang="en-US" dirty="0"/>
              <a:t>Traditional classroom</a:t>
            </a:r>
          </a:p>
        </p:txBody>
      </p:sp>
      <p:sp>
        <p:nvSpPr>
          <p:cNvPr id="9" name="Content Placeholder 8">
            <a:extLst>
              <a:ext uri="{FF2B5EF4-FFF2-40B4-BE49-F238E27FC236}">
                <a16:creationId xmlns:a16="http://schemas.microsoft.com/office/drawing/2014/main" id="{04E233D4-B767-CA97-35DB-7C31D57B65E5}"/>
              </a:ext>
            </a:extLst>
          </p:cNvPr>
          <p:cNvSpPr>
            <a:spLocks noGrp="1"/>
          </p:cNvSpPr>
          <p:nvPr>
            <p:ph sz="half" idx="2"/>
          </p:nvPr>
        </p:nvSpPr>
        <p:spPr/>
        <p:txBody>
          <a:bodyPr>
            <a:normAutofit fontScale="92500"/>
          </a:bodyPr>
          <a:lstStyle/>
          <a:p>
            <a:r>
              <a:rPr lang="en-US" dirty="0"/>
              <a:t>In class: listening, telling, transcribing</a:t>
            </a:r>
          </a:p>
          <a:p>
            <a:r>
              <a:rPr lang="en-US" dirty="0"/>
              <a:t>After class:  Application, Analysis, Assimilation</a:t>
            </a:r>
          </a:p>
        </p:txBody>
      </p:sp>
      <p:sp>
        <p:nvSpPr>
          <p:cNvPr id="10" name="Text Placeholder 9">
            <a:extLst>
              <a:ext uri="{FF2B5EF4-FFF2-40B4-BE49-F238E27FC236}">
                <a16:creationId xmlns:a16="http://schemas.microsoft.com/office/drawing/2014/main" id="{262790D3-C6B0-C619-B2A8-34E4FDA1E0C2}"/>
              </a:ext>
            </a:extLst>
          </p:cNvPr>
          <p:cNvSpPr>
            <a:spLocks noGrp="1"/>
          </p:cNvSpPr>
          <p:nvPr>
            <p:ph type="body" sz="quarter" idx="3"/>
          </p:nvPr>
        </p:nvSpPr>
        <p:spPr/>
        <p:txBody>
          <a:bodyPr/>
          <a:lstStyle/>
          <a:p>
            <a:r>
              <a:rPr lang="en-US" dirty="0"/>
              <a:t>Flipped classroom</a:t>
            </a:r>
          </a:p>
        </p:txBody>
      </p:sp>
      <p:sp>
        <p:nvSpPr>
          <p:cNvPr id="11" name="Content Placeholder 10">
            <a:extLst>
              <a:ext uri="{FF2B5EF4-FFF2-40B4-BE49-F238E27FC236}">
                <a16:creationId xmlns:a16="http://schemas.microsoft.com/office/drawing/2014/main" id="{FC28D7CF-FDD7-F046-9C79-E3E5563BC900}"/>
              </a:ext>
            </a:extLst>
          </p:cNvPr>
          <p:cNvSpPr>
            <a:spLocks noGrp="1"/>
          </p:cNvSpPr>
          <p:nvPr>
            <p:ph sz="quarter" idx="4"/>
          </p:nvPr>
        </p:nvSpPr>
        <p:spPr>
          <a:xfrm>
            <a:off x="5968315" y="2821491"/>
            <a:ext cx="5708820" cy="2644457"/>
          </a:xfrm>
        </p:spPr>
        <p:txBody>
          <a:bodyPr>
            <a:normAutofit fontScale="92500"/>
          </a:bodyPr>
          <a:lstStyle/>
          <a:p>
            <a:r>
              <a:rPr lang="en-US" dirty="0"/>
              <a:t>Before class: Students focus on lower-level tasks via videos, readings, tutorials, </a:t>
            </a:r>
            <a:r>
              <a:rPr lang="en-US" dirty="0" err="1"/>
              <a:t>etc</a:t>
            </a:r>
            <a:r>
              <a:rPr lang="en-US" dirty="0"/>
              <a:t>…</a:t>
            </a:r>
          </a:p>
          <a:p>
            <a:r>
              <a:rPr lang="en-US" dirty="0"/>
              <a:t>In-class: Analysis, application, assimilation with instructor guidance</a:t>
            </a:r>
          </a:p>
          <a:p>
            <a:r>
              <a:rPr lang="en-US" dirty="0"/>
              <a:t>After class:  Some additional problem-solving/practice  that students are (theoretically) better prepared for</a:t>
            </a:r>
          </a:p>
        </p:txBody>
      </p:sp>
      <p:pic>
        <p:nvPicPr>
          <p:cNvPr id="12" name="Content Placeholder 4" descr="8430394899_d8b9c9ae5f_o.jpg">
            <a:extLst>
              <a:ext uri="{FF2B5EF4-FFF2-40B4-BE49-F238E27FC236}">
                <a16:creationId xmlns:a16="http://schemas.microsoft.com/office/drawing/2014/main" id="{5F4AFEDA-F40A-4D52-8248-58449CDAE79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1244" t="1" r="21244" b="-5059"/>
          <a:stretch/>
        </p:blipFill>
        <p:spPr>
          <a:xfrm>
            <a:off x="2204694" y="4226872"/>
            <a:ext cx="2142522" cy="2483708"/>
          </a:xfrm>
          <a:prstGeom prst="rect">
            <a:avLst/>
          </a:prstGeom>
        </p:spPr>
      </p:pic>
      <p:pic>
        <p:nvPicPr>
          <p:cNvPr id="13" name="Content Placeholder 4" descr="8430394899_d8b9c9ae5f_o.jpg">
            <a:extLst>
              <a:ext uri="{FF2B5EF4-FFF2-40B4-BE49-F238E27FC236}">
                <a16:creationId xmlns:a16="http://schemas.microsoft.com/office/drawing/2014/main" id="{31DFA175-2934-41CE-D8E0-815B1F1C1D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1244" t="1" r="21244" b="-5059"/>
          <a:stretch/>
        </p:blipFill>
        <p:spPr>
          <a:xfrm rot="10800000">
            <a:off x="2204694" y="4143719"/>
            <a:ext cx="2142522" cy="2483708"/>
          </a:xfrm>
          <a:prstGeom prst="rect">
            <a:avLst/>
          </a:prstGeom>
        </p:spPr>
      </p:pic>
    </p:spTree>
    <p:extLst>
      <p:ext uri="{BB962C8B-B14F-4D97-AF65-F5344CB8AC3E}">
        <p14:creationId xmlns:p14="http://schemas.microsoft.com/office/powerpoint/2010/main" val="394411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dissolve">
                                      <p:cBhvr>
                                        <p:cTn id="12" dur="500"/>
                                        <p:tgtEl>
                                          <p:spTgt spid="11">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dissolve">
                                      <p:cBhvr>
                                        <p:cTn id="15" dur="500"/>
                                        <p:tgtEl>
                                          <p:spTgt spid="11">
                                            <p:txEl>
                                              <p:pRg st="1" end="1"/>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Effect transition="in" filter="dissolve">
                                      <p:cBhvr>
                                        <p:cTn id="18" dur="500"/>
                                        <p:tgtEl>
                                          <p:spTgt spid="11">
                                            <p:txEl>
                                              <p:pRg st="2" end="2"/>
                                            </p:txEl>
                                          </p:spTgt>
                                        </p:tgtEl>
                                      </p:cBhvr>
                                    </p:animEffect>
                                  </p:childTnLst>
                                </p:cTn>
                              </p:par>
                              <p:par>
                                <p:cTn id="19" presetID="9" presetClass="exit" presetSubtype="0" fill="hold" nodeType="withEffect">
                                  <p:stCondLst>
                                    <p:cond delay="0"/>
                                  </p:stCondLst>
                                  <p:childTnLst>
                                    <p:animEffect transition="out" filter="dissolv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par>
                                <p:cTn id="22" presetID="9"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4E96-A091-320F-614E-E48124A037AB}"/>
              </a:ext>
            </a:extLst>
          </p:cNvPr>
          <p:cNvSpPr>
            <a:spLocks noGrp="1"/>
          </p:cNvSpPr>
          <p:nvPr>
            <p:ph type="title"/>
          </p:nvPr>
        </p:nvSpPr>
        <p:spPr/>
        <p:txBody>
          <a:bodyPr/>
          <a:lstStyle/>
          <a:p>
            <a:r>
              <a:rPr lang="en-US" dirty="0"/>
              <a:t>Why?</a:t>
            </a:r>
          </a:p>
        </p:txBody>
      </p:sp>
      <p:pic>
        <p:nvPicPr>
          <p:cNvPr id="4" name="Content Placeholder 3" descr="Homer.jpg">
            <a:extLst>
              <a:ext uri="{FF2B5EF4-FFF2-40B4-BE49-F238E27FC236}">
                <a16:creationId xmlns:a16="http://schemas.microsoft.com/office/drawing/2014/main" id="{51DC0F6E-45AE-0E34-F2A3-05FBF87B64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20723" y="2016125"/>
            <a:ext cx="4464879" cy="3449638"/>
          </a:xfrm>
          <a:prstGeom prst="rect">
            <a:avLst/>
          </a:prstGeom>
        </p:spPr>
      </p:pic>
    </p:spTree>
    <p:extLst>
      <p:ext uri="{BB962C8B-B14F-4D97-AF65-F5344CB8AC3E}">
        <p14:creationId xmlns:p14="http://schemas.microsoft.com/office/powerpoint/2010/main" val="138253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642B57-6A07-57C8-D69B-EF1628D3EA13}"/>
              </a:ext>
            </a:extLst>
          </p:cNvPr>
          <p:cNvSpPr>
            <a:spLocks noGrp="1"/>
          </p:cNvSpPr>
          <p:nvPr>
            <p:ph type="title"/>
          </p:nvPr>
        </p:nvSpPr>
        <p:spPr>
          <a:xfrm>
            <a:off x="1451579" y="1040302"/>
            <a:ext cx="9603275" cy="1020229"/>
          </a:xfrm>
        </p:spPr>
        <p:txBody>
          <a:bodyPr>
            <a:normAutofit/>
          </a:bodyPr>
          <a:lstStyle/>
          <a:p>
            <a:r>
              <a:rPr lang="en-US" dirty="0"/>
              <a:t>Why?</a:t>
            </a:r>
          </a:p>
        </p:txBody>
      </p:sp>
      <p:cxnSp>
        <p:nvCxnSpPr>
          <p:cNvPr id="18" name="Straight Connector 17">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6990"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9" name="Content Placeholder 2">
            <a:extLst>
              <a:ext uri="{FF2B5EF4-FFF2-40B4-BE49-F238E27FC236}">
                <a16:creationId xmlns:a16="http://schemas.microsoft.com/office/drawing/2014/main" id="{84F2A606-FBE9-E535-8D01-D32B3A43FBF7}"/>
              </a:ext>
            </a:extLst>
          </p:cNvPr>
          <p:cNvSpPr>
            <a:spLocks noGrp="1"/>
          </p:cNvSpPr>
          <p:nvPr>
            <p:ph idx="1"/>
          </p:nvPr>
        </p:nvSpPr>
        <p:spPr>
          <a:xfrm>
            <a:off x="1451580" y="2355536"/>
            <a:ext cx="9436404" cy="3215530"/>
          </a:xfrm>
        </p:spPr>
        <p:txBody>
          <a:bodyPr>
            <a:normAutofit/>
          </a:bodyPr>
          <a:lstStyle/>
          <a:p>
            <a:r>
              <a:rPr lang="en-US"/>
              <a:t>You are with the students for the more challenging material</a:t>
            </a:r>
          </a:p>
          <a:p>
            <a:r>
              <a:rPr lang="en-US"/>
              <a:t>There’s time in class for active learning.</a:t>
            </a:r>
          </a:p>
          <a:p>
            <a:r>
              <a:rPr lang="en-US"/>
              <a:t>Preliminary activities can give you a peek into student thinking and misconceptions</a:t>
            </a:r>
          </a:p>
          <a:p>
            <a:r>
              <a:rPr lang="en-US"/>
              <a:t>More interaction with students</a:t>
            </a:r>
          </a:p>
        </p:txBody>
      </p:sp>
      <p:sp>
        <p:nvSpPr>
          <p:cNvPr id="20" name="Rectangle 19">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6122584"/>
            <a:ext cx="12191695"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81495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C230-E1F8-5C34-2813-566B581BE91C}"/>
              </a:ext>
            </a:extLst>
          </p:cNvPr>
          <p:cNvSpPr>
            <a:spLocks noGrp="1"/>
          </p:cNvSpPr>
          <p:nvPr>
            <p:ph type="title"/>
          </p:nvPr>
        </p:nvSpPr>
        <p:spPr/>
        <p:txBody>
          <a:bodyPr/>
          <a:lstStyle/>
          <a:p>
            <a:r>
              <a:rPr lang="en-US" dirty="0"/>
              <a:t>Why?</a:t>
            </a:r>
          </a:p>
        </p:txBody>
      </p:sp>
      <p:sp>
        <p:nvSpPr>
          <p:cNvPr id="3" name="Content Placeholder 2">
            <a:extLst>
              <a:ext uri="{FF2B5EF4-FFF2-40B4-BE49-F238E27FC236}">
                <a16:creationId xmlns:a16="http://schemas.microsoft.com/office/drawing/2014/main" id="{DE9307A0-7009-1F04-1334-C0AE2A278F0F}"/>
              </a:ext>
            </a:extLst>
          </p:cNvPr>
          <p:cNvSpPr>
            <a:spLocks noGrp="1"/>
          </p:cNvSpPr>
          <p:nvPr>
            <p:ph idx="1"/>
          </p:nvPr>
        </p:nvSpPr>
        <p:spPr/>
        <p:txBody>
          <a:bodyPr>
            <a:normAutofit fontScale="92500" lnSpcReduction="20000"/>
          </a:bodyPr>
          <a:lstStyle/>
          <a:p>
            <a:r>
              <a:rPr lang="en-US" dirty="0"/>
              <a:t>Evidence of learning gains from flipped classrooms</a:t>
            </a:r>
          </a:p>
          <a:p>
            <a:pPr lvl="1"/>
            <a:r>
              <a:rPr lang="en-US" dirty="0"/>
              <a:t>In a metanalysis</a:t>
            </a:r>
            <a:r>
              <a:rPr lang="en-US" baseline="30000" dirty="0"/>
              <a:t>3</a:t>
            </a:r>
            <a:r>
              <a:rPr lang="en-US" dirty="0"/>
              <a:t> of 36 studies specific to flipped learning in mathematics, evidence of a small positive effect on academic performance (g=0.23), with larger effects on student satisfaction (g=0.53).</a:t>
            </a:r>
          </a:p>
          <a:p>
            <a:r>
              <a:rPr lang="en-US" dirty="0"/>
              <a:t>Evidence of learning gains from active learning</a:t>
            </a:r>
          </a:p>
          <a:p>
            <a:pPr lvl="1"/>
            <a:r>
              <a:rPr lang="en-US" dirty="0"/>
              <a:t>In a metanalysis</a:t>
            </a:r>
            <a:r>
              <a:rPr lang="en-US" baseline="30000" dirty="0"/>
              <a:t>6</a:t>
            </a:r>
            <a:r>
              <a:rPr lang="en-US" dirty="0"/>
              <a:t> of 225 studies of active learning, student performance on exams and concept inventories increased by 0.47 standard deviations under active learning, and students in classes with traditional lecturing were 1.5 times more likely to fail than were students with active learning. Restricting to the 29 studies specific to math also gave a small positive effect on academic performance (g=0.32).</a:t>
            </a:r>
          </a:p>
          <a:p>
            <a:pPr lvl="1"/>
            <a:r>
              <a:rPr lang="en-US" dirty="0"/>
              <a:t>Benefits are not always equal.</a:t>
            </a:r>
            <a:r>
              <a:rPr lang="en-US" baseline="30000" dirty="0"/>
              <a:t>11, 14</a:t>
            </a:r>
            <a:endParaRPr lang="en-US" dirty="0"/>
          </a:p>
          <a:p>
            <a:endParaRPr lang="en-US" dirty="0"/>
          </a:p>
        </p:txBody>
      </p:sp>
      <p:sp>
        <p:nvSpPr>
          <p:cNvPr id="4" name="Rounded Rectangle 3">
            <a:extLst>
              <a:ext uri="{FF2B5EF4-FFF2-40B4-BE49-F238E27FC236}">
                <a16:creationId xmlns:a16="http://schemas.microsoft.com/office/drawing/2014/main" id="{80BB311E-DE5E-E002-C87A-A815A3BE2F98}"/>
              </a:ext>
            </a:extLst>
          </p:cNvPr>
          <p:cNvSpPr/>
          <p:nvPr/>
        </p:nvSpPr>
        <p:spPr>
          <a:xfrm>
            <a:off x="6400800" y="4831773"/>
            <a:ext cx="5538355" cy="18703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Additional emerging evidence</a:t>
            </a:r>
            <a:r>
              <a:rPr lang="en-US" baseline="30000" dirty="0"/>
              <a:t>13</a:t>
            </a:r>
            <a:r>
              <a:rPr lang="en-US" dirty="0"/>
              <a:t> for a theoretical framework and what constitutes as “best practices.”</a:t>
            </a:r>
          </a:p>
        </p:txBody>
      </p:sp>
    </p:spTree>
    <p:extLst>
      <p:ext uri="{BB962C8B-B14F-4D97-AF65-F5344CB8AC3E}">
        <p14:creationId xmlns:p14="http://schemas.microsoft.com/office/powerpoint/2010/main" val="366182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AAB57-FFD8-6500-8AFA-14A8D6825113}"/>
              </a:ext>
            </a:extLst>
          </p:cNvPr>
          <p:cNvSpPr>
            <a:spLocks noGrp="1"/>
          </p:cNvSpPr>
          <p:nvPr>
            <p:ph type="title"/>
          </p:nvPr>
        </p:nvSpPr>
        <p:spPr/>
        <p:txBody>
          <a:bodyPr/>
          <a:lstStyle/>
          <a:p>
            <a:r>
              <a:rPr lang="en-US" dirty="0"/>
              <a:t>Example – partially flipped Linear Algebra</a:t>
            </a:r>
          </a:p>
        </p:txBody>
      </p:sp>
      <p:sp>
        <p:nvSpPr>
          <p:cNvPr id="4" name="Content Placeholder 3">
            <a:extLst>
              <a:ext uri="{FF2B5EF4-FFF2-40B4-BE49-F238E27FC236}">
                <a16:creationId xmlns:a16="http://schemas.microsoft.com/office/drawing/2014/main" id="{4CD04869-CA79-5465-AEC7-AE4F8032877F}"/>
              </a:ext>
            </a:extLst>
          </p:cNvPr>
          <p:cNvSpPr>
            <a:spLocks noGrp="1"/>
          </p:cNvSpPr>
          <p:nvPr>
            <p:ph sz="half" idx="2"/>
          </p:nvPr>
        </p:nvSpPr>
        <p:spPr/>
        <p:txBody>
          <a:bodyPr>
            <a:normAutofit/>
          </a:bodyPr>
          <a:lstStyle/>
          <a:p>
            <a:pPr marL="0" indent="0">
              <a:buNone/>
            </a:pPr>
            <a:r>
              <a:rPr lang="en-US" dirty="0"/>
              <a:t>Example: Linear Independence</a:t>
            </a:r>
          </a:p>
          <a:p>
            <a:r>
              <a:rPr lang="en-US" dirty="0"/>
              <a:t>Students watched an 8-minute video that provided the definition of linear independence and used Gaussian elimination to determine whether a set of vectors was linearly independent. </a:t>
            </a:r>
          </a:p>
          <a:p>
            <a:r>
              <a:rPr lang="en-US" dirty="0"/>
              <a:t>They answered a couple of basic questions about linear independence </a:t>
            </a:r>
          </a:p>
        </p:txBody>
      </p:sp>
      <p:sp>
        <p:nvSpPr>
          <p:cNvPr id="7" name="Content Placeholder 2">
            <a:extLst>
              <a:ext uri="{FF2B5EF4-FFF2-40B4-BE49-F238E27FC236}">
                <a16:creationId xmlns:a16="http://schemas.microsoft.com/office/drawing/2014/main" id="{804056B9-5A29-5C51-02F5-AF1E865577C2}"/>
              </a:ext>
            </a:extLst>
          </p:cNvPr>
          <p:cNvSpPr txBox="1">
            <a:spLocks/>
          </p:cNvSpPr>
          <p:nvPr/>
        </p:nvSpPr>
        <p:spPr>
          <a:xfrm>
            <a:off x="228600" y="2017343"/>
            <a:ext cx="6185171" cy="428601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400" b="1" dirty="0"/>
              <a:t>Preliminary work: </a:t>
            </a:r>
          </a:p>
          <a:p>
            <a:pPr lvl="1"/>
            <a:r>
              <a:rPr lang="en-US" sz="2400" b="1" dirty="0"/>
              <a:t>Videos recorded by Deb, Nic, or me</a:t>
            </a:r>
          </a:p>
          <a:p>
            <a:pPr lvl="1"/>
            <a:r>
              <a:rPr lang="en-US" sz="2400" b="1" dirty="0"/>
              <a:t>Preliminary questions in our LMS</a:t>
            </a:r>
          </a:p>
          <a:p>
            <a:r>
              <a:rPr lang="en-US" sz="2400" dirty="0"/>
              <a:t>In class Part 1: </a:t>
            </a:r>
          </a:p>
          <a:p>
            <a:pPr lvl="1"/>
            <a:r>
              <a:rPr lang="en-US" sz="2400" dirty="0"/>
              <a:t>Student Group work (builds on preliminary)</a:t>
            </a:r>
          </a:p>
          <a:p>
            <a:r>
              <a:rPr lang="en-US" sz="2400" dirty="0"/>
              <a:t>In class Part 2: </a:t>
            </a:r>
          </a:p>
          <a:p>
            <a:pPr lvl="1"/>
            <a:r>
              <a:rPr lang="en-US" sz="2400" dirty="0"/>
              <a:t>Lecture: synthesize the preliminary/group work</a:t>
            </a:r>
          </a:p>
          <a:p>
            <a:endParaRPr lang="en-US" dirty="0"/>
          </a:p>
          <a:p>
            <a:endParaRPr lang="en-US" dirty="0"/>
          </a:p>
        </p:txBody>
      </p:sp>
    </p:spTree>
    <p:extLst>
      <p:ext uri="{BB962C8B-B14F-4D97-AF65-F5344CB8AC3E}">
        <p14:creationId xmlns:p14="http://schemas.microsoft.com/office/powerpoint/2010/main" val="1536947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090BD-74B9-C18E-E68D-15FA80FF9A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6259A-FFC7-A939-D855-1B072DB26931}"/>
              </a:ext>
            </a:extLst>
          </p:cNvPr>
          <p:cNvSpPr>
            <a:spLocks noGrp="1"/>
          </p:cNvSpPr>
          <p:nvPr>
            <p:ph type="title"/>
          </p:nvPr>
        </p:nvSpPr>
        <p:spPr/>
        <p:txBody>
          <a:bodyPr/>
          <a:lstStyle/>
          <a:p>
            <a:r>
              <a:rPr lang="en-US" dirty="0"/>
              <a:t>Example – partially flipped Linear Algebra</a:t>
            </a:r>
          </a:p>
        </p:txBody>
      </p:sp>
      <p:sp>
        <p:nvSpPr>
          <p:cNvPr id="3" name="Content Placeholder 2">
            <a:extLst>
              <a:ext uri="{FF2B5EF4-FFF2-40B4-BE49-F238E27FC236}">
                <a16:creationId xmlns:a16="http://schemas.microsoft.com/office/drawing/2014/main" id="{6AEA9707-E37A-54DC-F360-79618FCBCF1E}"/>
              </a:ext>
            </a:extLst>
          </p:cNvPr>
          <p:cNvSpPr>
            <a:spLocks noGrp="1"/>
          </p:cNvSpPr>
          <p:nvPr>
            <p:ph sz="half" idx="1"/>
          </p:nvPr>
        </p:nvSpPr>
        <p:spPr>
          <a:xfrm>
            <a:off x="228600" y="2017343"/>
            <a:ext cx="6185171" cy="4286013"/>
          </a:xfrm>
        </p:spPr>
        <p:txBody>
          <a:bodyPr>
            <a:normAutofit lnSpcReduction="10000"/>
          </a:bodyPr>
          <a:lstStyle/>
          <a:p>
            <a:r>
              <a:rPr lang="en-US" sz="2400" dirty="0"/>
              <a:t>Preliminary work: </a:t>
            </a:r>
          </a:p>
          <a:p>
            <a:pPr lvl="1"/>
            <a:r>
              <a:rPr lang="en-US" sz="2400" dirty="0"/>
              <a:t>Videos recorded by Deb, Nic, or me</a:t>
            </a:r>
          </a:p>
          <a:p>
            <a:pPr lvl="1"/>
            <a:r>
              <a:rPr lang="en-US" sz="2400" dirty="0"/>
              <a:t>Preliminary questions in our LMS</a:t>
            </a:r>
          </a:p>
          <a:p>
            <a:r>
              <a:rPr lang="en-US" sz="2400" b="1" dirty="0"/>
              <a:t>In class Part 1: </a:t>
            </a:r>
          </a:p>
          <a:p>
            <a:pPr lvl="1"/>
            <a:r>
              <a:rPr lang="en-US" sz="2400" b="1" dirty="0"/>
              <a:t>Student Group work (builds on preliminary)</a:t>
            </a:r>
          </a:p>
          <a:p>
            <a:r>
              <a:rPr lang="en-US" sz="2400" dirty="0"/>
              <a:t>In class Part 2: </a:t>
            </a:r>
          </a:p>
          <a:p>
            <a:pPr lvl="1"/>
            <a:r>
              <a:rPr lang="en-US" sz="2400" dirty="0"/>
              <a:t>Lecture: synthesize the preliminary/group work</a:t>
            </a:r>
          </a:p>
          <a:p>
            <a:endParaRPr lang="en-US" dirty="0"/>
          </a:p>
          <a:p>
            <a:endParaRPr lang="en-US" dirty="0"/>
          </a:p>
        </p:txBody>
      </p:sp>
      <p:sp>
        <p:nvSpPr>
          <p:cNvPr id="4" name="Content Placeholder 3">
            <a:extLst>
              <a:ext uri="{FF2B5EF4-FFF2-40B4-BE49-F238E27FC236}">
                <a16:creationId xmlns:a16="http://schemas.microsoft.com/office/drawing/2014/main" id="{5703DF16-2868-24F2-25DB-E62657D26FF8}"/>
              </a:ext>
            </a:extLst>
          </p:cNvPr>
          <p:cNvSpPr>
            <a:spLocks noGrp="1"/>
          </p:cNvSpPr>
          <p:nvPr>
            <p:ph sz="half" idx="2"/>
          </p:nvPr>
        </p:nvSpPr>
        <p:spPr/>
        <p:txBody>
          <a:bodyPr>
            <a:normAutofit lnSpcReduction="10000"/>
          </a:bodyPr>
          <a:lstStyle/>
          <a:p>
            <a:pPr marL="0" indent="0">
              <a:buNone/>
            </a:pPr>
            <a:r>
              <a:rPr lang="en-US" dirty="0"/>
              <a:t>Example: Linear Independence</a:t>
            </a:r>
          </a:p>
          <a:p>
            <a:r>
              <a:rPr lang="en-US" dirty="0"/>
              <a:t>Students worked in groups that had them examine sets of vectors to start looking for patterns and to build intuition about linear independence.</a:t>
            </a:r>
          </a:p>
        </p:txBody>
      </p:sp>
    </p:spTree>
    <p:extLst>
      <p:ext uri="{BB962C8B-B14F-4D97-AF65-F5344CB8AC3E}">
        <p14:creationId xmlns:p14="http://schemas.microsoft.com/office/powerpoint/2010/main" val="189687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AD20A-2FB8-A7D8-C1B5-5AF1F408A6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CF40B5-86BC-2D49-40AA-9C2080DB8FF8}"/>
              </a:ext>
            </a:extLst>
          </p:cNvPr>
          <p:cNvSpPr>
            <a:spLocks noGrp="1"/>
          </p:cNvSpPr>
          <p:nvPr>
            <p:ph type="title"/>
          </p:nvPr>
        </p:nvSpPr>
        <p:spPr/>
        <p:txBody>
          <a:bodyPr/>
          <a:lstStyle/>
          <a:p>
            <a:r>
              <a:rPr lang="en-US" dirty="0"/>
              <a:t>Example – partially flipped Linear Algebra</a:t>
            </a:r>
          </a:p>
        </p:txBody>
      </p:sp>
      <p:sp>
        <p:nvSpPr>
          <p:cNvPr id="4" name="Content Placeholder 3">
            <a:extLst>
              <a:ext uri="{FF2B5EF4-FFF2-40B4-BE49-F238E27FC236}">
                <a16:creationId xmlns:a16="http://schemas.microsoft.com/office/drawing/2014/main" id="{CDEA98DF-0A9D-46BC-841B-91D48FEF78E3}"/>
              </a:ext>
            </a:extLst>
          </p:cNvPr>
          <p:cNvSpPr>
            <a:spLocks noGrp="1"/>
          </p:cNvSpPr>
          <p:nvPr>
            <p:ph sz="half" idx="2"/>
          </p:nvPr>
        </p:nvSpPr>
        <p:spPr/>
        <p:txBody>
          <a:bodyPr>
            <a:normAutofit/>
          </a:bodyPr>
          <a:lstStyle/>
          <a:p>
            <a:pPr marL="0" indent="0">
              <a:buNone/>
            </a:pPr>
            <a:r>
              <a:rPr lang="en-US" dirty="0"/>
              <a:t>Example: Linear Independence</a:t>
            </a:r>
          </a:p>
          <a:p>
            <a:r>
              <a:rPr lang="en-US" dirty="0"/>
              <a:t>Lecture returns to the group work problems as intuition for a couple of theorems I go on to prove about linearly independent sets.</a:t>
            </a:r>
          </a:p>
        </p:txBody>
      </p:sp>
      <p:sp>
        <p:nvSpPr>
          <p:cNvPr id="7" name="Content Placeholder 2">
            <a:extLst>
              <a:ext uri="{FF2B5EF4-FFF2-40B4-BE49-F238E27FC236}">
                <a16:creationId xmlns:a16="http://schemas.microsoft.com/office/drawing/2014/main" id="{72CEC402-207C-4EBA-CBC1-2076248DB40C}"/>
              </a:ext>
            </a:extLst>
          </p:cNvPr>
          <p:cNvSpPr txBox="1">
            <a:spLocks/>
          </p:cNvSpPr>
          <p:nvPr/>
        </p:nvSpPr>
        <p:spPr>
          <a:xfrm>
            <a:off x="228600" y="2017343"/>
            <a:ext cx="6296891" cy="428601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400" dirty="0"/>
              <a:t>Preliminary work: </a:t>
            </a:r>
          </a:p>
          <a:p>
            <a:pPr lvl="1"/>
            <a:r>
              <a:rPr lang="en-US" sz="2400" dirty="0"/>
              <a:t>Videos recorded by Deb, Nic, or me</a:t>
            </a:r>
          </a:p>
          <a:p>
            <a:pPr lvl="1"/>
            <a:r>
              <a:rPr lang="en-US" sz="2400" dirty="0"/>
              <a:t>Preliminary questions in our LMS</a:t>
            </a:r>
          </a:p>
          <a:p>
            <a:r>
              <a:rPr lang="en-US" sz="2400" dirty="0"/>
              <a:t>In class Part 1: </a:t>
            </a:r>
          </a:p>
          <a:p>
            <a:pPr lvl="1"/>
            <a:r>
              <a:rPr lang="en-US" sz="2400" dirty="0"/>
              <a:t>Student Group work (builds on preliminary)</a:t>
            </a:r>
          </a:p>
          <a:p>
            <a:r>
              <a:rPr lang="en-US" sz="2400" b="1" dirty="0"/>
              <a:t>In class Part 2: </a:t>
            </a:r>
          </a:p>
          <a:p>
            <a:pPr lvl="1"/>
            <a:r>
              <a:rPr lang="en-US" sz="2400" b="1" dirty="0"/>
              <a:t>Lecture: synthesize the preliminary /group work</a:t>
            </a:r>
          </a:p>
          <a:p>
            <a:endParaRPr lang="en-US" dirty="0"/>
          </a:p>
          <a:p>
            <a:endParaRPr lang="en-US" dirty="0"/>
          </a:p>
        </p:txBody>
      </p:sp>
    </p:spTree>
    <p:extLst>
      <p:ext uri="{BB962C8B-B14F-4D97-AF65-F5344CB8AC3E}">
        <p14:creationId xmlns:p14="http://schemas.microsoft.com/office/powerpoint/2010/main" val="2959842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048EB-009D-9735-918B-B8D5EF3298FA}"/>
              </a:ext>
            </a:extLst>
          </p:cNvPr>
          <p:cNvSpPr>
            <a:spLocks noGrp="1"/>
          </p:cNvSpPr>
          <p:nvPr>
            <p:ph type="title"/>
          </p:nvPr>
        </p:nvSpPr>
        <p:spPr>
          <a:xfrm>
            <a:off x="1451579" y="804519"/>
            <a:ext cx="9603275" cy="1049235"/>
          </a:xfrm>
        </p:spPr>
        <p:txBody>
          <a:bodyPr>
            <a:normAutofit/>
          </a:bodyPr>
          <a:lstStyle/>
          <a:p>
            <a:r>
              <a:rPr lang="en-US" dirty="0"/>
              <a:t>Example – partially flipped Linear Algebra</a:t>
            </a:r>
          </a:p>
        </p:txBody>
      </p:sp>
      <p:sp>
        <p:nvSpPr>
          <p:cNvPr id="3" name="Content Placeholder 2">
            <a:extLst>
              <a:ext uri="{FF2B5EF4-FFF2-40B4-BE49-F238E27FC236}">
                <a16:creationId xmlns:a16="http://schemas.microsoft.com/office/drawing/2014/main" id="{F1C3147D-BEDA-887D-C23F-5061EE211581}"/>
              </a:ext>
            </a:extLst>
          </p:cNvPr>
          <p:cNvSpPr>
            <a:spLocks noGrp="1"/>
          </p:cNvSpPr>
          <p:nvPr>
            <p:ph idx="1"/>
          </p:nvPr>
        </p:nvSpPr>
        <p:spPr>
          <a:xfrm>
            <a:off x="1451579" y="2015734"/>
            <a:ext cx="5622284" cy="3450613"/>
          </a:xfrm>
        </p:spPr>
        <p:txBody>
          <a:bodyPr>
            <a:normAutofit/>
          </a:bodyPr>
          <a:lstStyle/>
          <a:p>
            <a:r>
              <a:rPr lang="en-US" dirty="0"/>
              <a:t>Our results</a:t>
            </a:r>
            <a:r>
              <a:rPr lang="en-US" baseline="30000" dirty="0"/>
              <a:t>4</a:t>
            </a:r>
            <a:r>
              <a:rPr lang="en-US" dirty="0"/>
              <a:t> (comparing to sections we taught traditionally that used the same final exam):</a:t>
            </a:r>
          </a:p>
          <a:p>
            <a:pPr lvl="1"/>
            <a:r>
              <a:rPr lang="en-US" dirty="0"/>
              <a:t>Final exam averages went up 6.3 percentage points.</a:t>
            </a:r>
          </a:p>
          <a:p>
            <a:pPr lvl="1"/>
            <a:r>
              <a:rPr lang="en-US" dirty="0"/>
              <a:t>DFW rates went down from an average of 18.6% to 11.3%.</a:t>
            </a:r>
          </a:p>
          <a:p>
            <a:pPr lvl="1"/>
            <a:r>
              <a:rPr lang="en-US" dirty="0"/>
              <a:t>Students were generally happy (majority) or neutral regarding the course format.</a:t>
            </a:r>
          </a:p>
          <a:p>
            <a:endParaRPr lang="en-US" dirty="0"/>
          </a:p>
        </p:txBody>
      </p:sp>
      <p:pic>
        <p:nvPicPr>
          <p:cNvPr id="4" name="Picture 3" descr="Screen Shot 2014-11-07 at 9.18.53 PM.png">
            <a:extLst>
              <a:ext uri="{FF2B5EF4-FFF2-40B4-BE49-F238E27FC236}">
                <a16:creationId xmlns:a16="http://schemas.microsoft.com/office/drawing/2014/main" id="{A71838F7-245E-7D6C-F168-0F6C440FB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3863" y="2368595"/>
            <a:ext cx="4712259" cy="2744890"/>
          </a:xfrm>
          <a:prstGeom prst="rect">
            <a:avLst/>
          </a:prstGeom>
        </p:spPr>
      </p:pic>
    </p:spTree>
    <p:extLst>
      <p:ext uri="{BB962C8B-B14F-4D97-AF65-F5344CB8AC3E}">
        <p14:creationId xmlns:p14="http://schemas.microsoft.com/office/powerpoint/2010/main" val="779393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AA4C4-A320-D7AC-B3DB-3E9F5FEB8362}"/>
              </a:ext>
            </a:extLst>
          </p:cNvPr>
          <p:cNvSpPr>
            <a:spLocks noGrp="1"/>
          </p:cNvSpPr>
          <p:nvPr>
            <p:ph type="title"/>
          </p:nvPr>
        </p:nvSpPr>
        <p:spPr/>
        <p:txBody>
          <a:bodyPr/>
          <a:lstStyle/>
          <a:p>
            <a:r>
              <a:rPr lang="en-US" dirty="0"/>
              <a:t>Example – partially flipped Calculus II</a:t>
            </a:r>
          </a:p>
        </p:txBody>
      </p:sp>
      <p:sp>
        <p:nvSpPr>
          <p:cNvPr id="4" name="Content Placeholder 3">
            <a:extLst>
              <a:ext uri="{FF2B5EF4-FFF2-40B4-BE49-F238E27FC236}">
                <a16:creationId xmlns:a16="http://schemas.microsoft.com/office/drawing/2014/main" id="{B302D56E-400A-C6C7-F243-5E25DB244D15}"/>
              </a:ext>
            </a:extLst>
          </p:cNvPr>
          <p:cNvSpPr>
            <a:spLocks noGrp="1"/>
          </p:cNvSpPr>
          <p:nvPr>
            <p:ph sz="half" idx="1"/>
          </p:nvPr>
        </p:nvSpPr>
        <p:spPr>
          <a:xfrm>
            <a:off x="259773" y="2010878"/>
            <a:ext cx="6037117" cy="3901549"/>
          </a:xfrm>
        </p:spPr>
        <p:txBody>
          <a:bodyPr>
            <a:normAutofit/>
          </a:bodyPr>
          <a:lstStyle/>
          <a:p>
            <a:r>
              <a:rPr lang="en-US" sz="2400" b="1" dirty="0"/>
              <a:t>Preliminary work</a:t>
            </a:r>
          </a:p>
          <a:p>
            <a:pPr lvl="1"/>
            <a:r>
              <a:rPr lang="en-US" sz="2400" b="1" dirty="0"/>
              <a:t>Instructor-created video OR reading</a:t>
            </a:r>
          </a:p>
          <a:p>
            <a:pPr lvl="1"/>
            <a:r>
              <a:rPr lang="en-US" sz="2400" b="1" dirty="0"/>
              <a:t>Preliminary questions</a:t>
            </a:r>
          </a:p>
          <a:p>
            <a:r>
              <a:rPr lang="en-US" sz="2400" dirty="0"/>
              <a:t>In-class Part 1: Hook + Mini-lecture</a:t>
            </a:r>
          </a:p>
          <a:p>
            <a:r>
              <a:rPr lang="en-US" sz="2400" dirty="0"/>
              <a:t>In-class Part 2: Student work on scaffolded problems</a:t>
            </a:r>
          </a:p>
          <a:p>
            <a:r>
              <a:rPr lang="en-US" sz="2400" dirty="0"/>
              <a:t>In-class Part 3: Wrap-up</a:t>
            </a:r>
          </a:p>
          <a:p>
            <a:pPr marL="0" indent="0">
              <a:buNone/>
            </a:pPr>
            <a:endParaRPr lang="en-US" dirty="0"/>
          </a:p>
        </p:txBody>
      </p:sp>
      <p:sp>
        <p:nvSpPr>
          <p:cNvPr id="5" name="Content Placeholder 4">
            <a:extLst>
              <a:ext uri="{FF2B5EF4-FFF2-40B4-BE49-F238E27FC236}">
                <a16:creationId xmlns:a16="http://schemas.microsoft.com/office/drawing/2014/main" id="{D519FF80-A2FE-25E3-593D-970CC99B3B98}"/>
              </a:ext>
            </a:extLst>
          </p:cNvPr>
          <p:cNvSpPr>
            <a:spLocks noGrp="1"/>
          </p:cNvSpPr>
          <p:nvPr>
            <p:ph sz="half" idx="2"/>
          </p:nvPr>
        </p:nvSpPr>
        <p:spPr/>
        <p:txBody>
          <a:bodyPr>
            <a:normAutofit/>
          </a:bodyPr>
          <a:lstStyle/>
          <a:p>
            <a:pPr marL="0" indent="0">
              <a:buNone/>
            </a:pPr>
            <a:r>
              <a:rPr lang="en-US" dirty="0"/>
              <a:t>Example: Work/Lifting problems</a:t>
            </a:r>
          </a:p>
          <a:p>
            <a:r>
              <a:rPr lang="en-US" dirty="0"/>
              <a:t>Reading about the W=</a:t>
            </a:r>
            <a:r>
              <a:rPr lang="en-US" dirty="0" err="1"/>
              <a:t>Fd</a:t>
            </a:r>
            <a:r>
              <a:rPr lang="en-US" dirty="0"/>
              <a:t> formula and what assumptions are made when using it</a:t>
            </a:r>
          </a:p>
          <a:p>
            <a:r>
              <a:rPr lang="en-US" dirty="0"/>
              <a:t>Preliminary questions that ask about those assumptions and compute a simple work problem</a:t>
            </a:r>
          </a:p>
          <a:p>
            <a:pPr marL="0" indent="0">
              <a:buNone/>
            </a:pPr>
            <a:endParaRPr lang="en-US" dirty="0"/>
          </a:p>
        </p:txBody>
      </p:sp>
    </p:spTree>
    <p:extLst>
      <p:ext uri="{BB962C8B-B14F-4D97-AF65-F5344CB8AC3E}">
        <p14:creationId xmlns:p14="http://schemas.microsoft.com/office/powerpoint/2010/main" val="1197425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93686-8B99-2946-8315-ADC359F01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A726A4-AAF9-B313-1810-495558F0D122}"/>
              </a:ext>
            </a:extLst>
          </p:cNvPr>
          <p:cNvSpPr>
            <a:spLocks noGrp="1"/>
          </p:cNvSpPr>
          <p:nvPr>
            <p:ph type="title"/>
          </p:nvPr>
        </p:nvSpPr>
        <p:spPr/>
        <p:txBody>
          <a:bodyPr/>
          <a:lstStyle/>
          <a:p>
            <a:r>
              <a:rPr lang="en-US" dirty="0"/>
              <a:t>Example – partially flipped Calculus II</a:t>
            </a:r>
          </a:p>
        </p:txBody>
      </p:sp>
      <p:sp>
        <p:nvSpPr>
          <p:cNvPr id="4" name="Content Placeholder 3">
            <a:extLst>
              <a:ext uri="{FF2B5EF4-FFF2-40B4-BE49-F238E27FC236}">
                <a16:creationId xmlns:a16="http://schemas.microsoft.com/office/drawing/2014/main" id="{9D2E4D71-C51B-62A8-2604-6455DDB85CEB}"/>
              </a:ext>
            </a:extLst>
          </p:cNvPr>
          <p:cNvSpPr>
            <a:spLocks noGrp="1"/>
          </p:cNvSpPr>
          <p:nvPr>
            <p:ph sz="half" idx="1"/>
          </p:nvPr>
        </p:nvSpPr>
        <p:spPr>
          <a:xfrm>
            <a:off x="259773" y="2010878"/>
            <a:ext cx="6037117" cy="3901549"/>
          </a:xfrm>
        </p:spPr>
        <p:txBody>
          <a:bodyPr>
            <a:normAutofit lnSpcReduction="10000"/>
          </a:bodyPr>
          <a:lstStyle/>
          <a:p>
            <a:r>
              <a:rPr lang="en-US" sz="2400" dirty="0"/>
              <a:t>Preliminary work</a:t>
            </a:r>
          </a:p>
          <a:p>
            <a:pPr lvl="1"/>
            <a:r>
              <a:rPr lang="en-US" sz="2400" dirty="0"/>
              <a:t>Instructor-created video OR reading</a:t>
            </a:r>
          </a:p>
          <a:p>
            <a:pPr lvl="1"/>
            <a:r>
              <a:rPr lang="en-US" sz="2400" dirty="0"/>
              <a:t>Preliminary questions</a:t>
            </a:r>
          </a:p>
          <a:p>
            <a:r>
              <a:rPr lang="en-US" sz="2400" b="1" dirty="0"/>
              <a:t>In-class Part 1: Hook + Mini-lecture</a:t>
            </a:r>
          </a:p>
          <a:p>
            <a:r>
              <a:rPr lang="en-US" sz="2400" dirty="0"/>
              <a:t>In-class Part 2: Student work on scaffolded problems</a:t>
            </a:r>
          </a:p>
          <a:p>
            <a:r>
              <a:rPr lang="en-US" sz="2400" dirty="0"/>
              <a:t>In-class Part 3: Wrap-up</a:t>
            </a:r>
          </a:p>
          <a:p>
            <a:pPr marL="0" indent="0">
              <a:buNone/>
            </a:pPr>
            <a:endParaRPr lang="en-US" dirty="0"/>
          </a:p>
        </p:txBody>
      </p:sp>
      <p:sp>
        <p:nvSpPr>
          <p:cNvPr id="5" name="Content Placeholder 4">
            <a:extLst>
              <a:ext uri="{FF2B5EF4-FFF2-40B4-BE49-F238E27FC236}">
                <a16:creationId xmlns:a16="http://schemas.microsoft.com/office/drawing/2014/main" id="{11E58E8E-C8F3-1E22-FB06-F0D397908571}"/>
              </a:ext>
            </a:extLst>
          </p:cNvPr>
          <p:cNvSpPr>
            <a:spLocks noGrp="1"/>
          </p:cNvSpPr>
          <p:nvPr>
            <p:ph sz="half" idx="2"/>
          </p:nvPr>
        </p:nvSpPr>
        <p:spPr/>
        <p:txBody>
          <a:bodyPr>
            <a:normAutofit lnSpcReduction="10000"/>
          </a:bodyPr>
          <a:lstStyle/>
          <a:p>
            <a:pPr marL="0" indent="0">
              <a:buNone/>
            </a:pPr>
            <a:r>
              <a:rPr lang="en-US" dirty="0"/>
              <a:t>Example: Work/Lifting problems</a:t>
            </a:r>
          </a:p>
          <a:p>
            <a:r>
              <a:rPr lang="en-US" dirty="0"/>
              <a:t>Hook problem: What requires more work? </a:t>
            </a:r>
          </a:p>
          <a:p>
            <a:pPr lvl="1"/>
            <a:r>
              <a:rPr lang="en-US" dirty="0"/>
              <a:t>Lifting 20 meter-long coiled rope up 20 meters</a:t>
            </a:r>
          </a:p>
          <a:p>
            <a:pPr lvl="1"/>
            <a:r>
              <a:rPr lang="en-US" dirty="0"/>
              <a:t>Pulling a 20-meter rope hanging from a building to the top of the building</a:t>
            </a:r>
          </a:p>
          <a:p>
            <a:r>
              <a:rPr lang="en-US" dirty="0"/>
              <a:t>Discussion of how integrals become involved</a:t>
            </a:r>
          </a:p>
        </p:txBody>
      </p:sp>
    </p:spTree>
    <p:extLst>
      <p:ext uri="{BB962C8B-B14F-4D97-AF65-F5344CB8AC3E}">
        <p14:creationId xmlns:p14="http://schemas.microsoft.com/office/powerpoint/2010/main" val="1164419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EB81F-8C7D-F894-1C30-BDDEEBEBC5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53B24C-D226-76A1-BE2D-728DB1D9B676}"/>
              </a:ext>
            </a:extLst>
          </p:cNvPr>
          <p:cNvSpPr>
            <a:spLocks noGrp="1"/>
          </p:cNvSpPr>
          <p:nvPr>
            <p:ph type="title"/>
          </p:nvPr>
        </p:nvSpPr>
        <p:spPr/>
        <p:txBody>
          <a:bodyPr/>
          <a:lstStyle/>
          <a:p>
            <a:r>
              <a:rPr lang="en-US" dirty="0"/>
              <a:t>Example – partially flipped Calculus II</a:t>
            </a:r>
          </a:p>
        </p:txBody>
      </p:sp>
      <p:sp>
        <p:nvSpPr>
          <p:cNvPr id="4" name="Content Placeholder 3">
            <a:extLst>
              <a:ext uri="{FF2B5EF4-FFF2-40B4-BE49-F238E27FC236}">
                <a16:creationId xmlns:a16="http://schemas.microsoft.com/office/drawing/2014/main" id="{75C185AF-9073-1246-1ED9-D74C18DA1927}"/>
              </a:ext>
            </a:extLst>
          </p:cNvPr>
          <p:cNvSpPr>
            <a:spLocks noGrp="1"/>
          </p:cNvSpPr>
          <p:nvPr>
            <p:ph sz="half" idx="1"/>
          </p:nvPr>
        </p:nvSpPr>
        <p:spPr>
          <a:xfrm>
            <a:off x="259773" y="2010878"/>
            <a:ext cx="6037117" cy="3901549"/>
          </a:xfrm>
        </p:spPr>
        <p:txBody>
          <a:bodyPr>
            <a:normAutofit/>
          </a:bodyPr>
          <a:lstStyle/>
          <a:p>
            <a:r>
              <a:rPr lang="en-US" sz="2400" dirty="0"/>
              <a:t>Preliminary work</a:t>
            </a:r>
          </a:p>
          <a:p>
            <a:pPr lvl="1"/>
            <a:r>
              <a:rPr lang="en-US" sz="2400" dirty="0"/>
              <a:t>Instructor-created video OR reading</a:t>
            </a:r>
          </a:p>
          <a:p>
            <a:pPr lvl="1"/>
            <a:r>
              <a:rPr lang="en-US" sz="2400" dirty="0"/>
              <a:t>Preliminary questions</a:t>
            </a:r>
          </a:p>
          <a:p>
            <a:r>
              <a:rPr lang="en-US" sz="2400" dirty="0"/>
              <a:t>In-class Part 1: Hook + Mini-lecture</a:t>
            </a:r>
          </a:p>
          <a:p>
            <a:r>
              <a:rPr lang="en-US" sz="2400" b="1" dirty="0"/>
              <a:t>In-class Part 2: Student work on scaffolded problems</a:t>
            </a:r>
          </a:p>
          <a:p>
            <a:r>
              <a:rPr lang="en-US" sz="2400" b="1" dirty="0"/>
              <a:t>In-class Part 3: Wrap-up</a:t>
            </a:r>
          </a:p>
          <a:p>
            <a:pPr marL="0" indent="0">
              <a:buNone/>
            </a:pPr>
            <a:endParaRPr lang="en-US" dirty="0"/>
          </a:p>
        </p:txBody>
      </p:sp>
      <p:sp>
        <p:nvSpPr>
          <p:cNvPr id="5" name="Content Placeholder 4">
            <a:extLst>
              <a:ext uri="{FF2B5EF4-FFF2-40B4-BE49-F238E27FC236}">
                <a16:creationId xmlns:a16="http://schemas.microsoft.com/office/drawing/2014/main" id="{753280A9-41D3-51AC-150E-E094C55BBEA4}"/>
              </a:ext>
            </a:extLst>
          </p:cNvPr>
          <p:cNvSpPr>
            <a:spLocks noGrp="1"/>
          </p:cNvSpPr>
          <p:nvPr>
            <p:ph sz="half" idx="2"/>
          </p:nvPr>
        </p:nvSpPr>
        <p:spPr/>
        <p:txBody>
          <a:bodyPr>
            <a:normAutofit/>
          </a:bodyPr>
          <a:lstStyle/>
          <a:p>
            <a:pPr marL="0" indent="0">
              <a:buNone/>
            </a:pPr>
            <a:r>
              <a:rPr lang="en-US" dirty="0"/>
              <a:t>Example: Work/Lifting problems</a:t>
            </a:r>
          </a:p>
          <a:p>
            <a:r>
              <a:rPr lang="en-US" dirty="0"/>
              <a:t>Students work in groups with a set of increasingly challenging problems</a:t>
            </a:r>
          </a:p>
          <a:p>
            <a:r>
              <a:rPr lang="en-US" dirty="0"/>
              <a:t>We don’t expect every group to get through them all!</a:t>
            </a:r>
          </a:p>
          <a:p>
            <a:r>
              <a:rPr lang="en-US" dirty="0"/>
              <a:t>End by wrapping up the big ideas from what they saw in those problems.</a:t>
            </a:r>
          </a:p>
        </p:txBody>
      </p:sp>
    </p:spTree>
    <p:extLst>
      <p:ext uri="{BB962C8B-B14F-4D97-AF65-F5344CB8AC3E}">
        <p14:creationId xmlns:p14="http://schemas.microsoft.com/office/powerpoint/2010/main" val="2905771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313414"/>
            <a:ext cx="11379200" cy="964738"/>
          </a:xfrm>
        </p:spPr>
        <p:txBody>
          <a:bodyPr>
            <a:noAutofit/>
          </a:bodyPr>
          <a:lstStyle/>
          <a:p>
            <a:r>
              <a:rPr lang="en-US" sz="2800" dirty="0"/>
              <a:t>Student success: Percentage of Students Scoring at Least a 70% on Selected Final Exam Questions</a:t>
            </a:r>
            <a:r>
              <a:rPr lang="en-US" sz="2800" baseline="30000" dirty="0"/>
              <a:t>5, 15</a:t>
            </a:r>
            <a:endParaRPr lang="en-US" sz="2800"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2381527774"/>
              </p:ext>
            </p:extLst>
          </p:nvPr>
        </p:nvGraphicFramePr>
        <p:xfrm>
          <a:off x="508000" y="1498600"/>
          <a:ext cx="10871203" cy="4563617"/>
        </p:xfrm>
        <a:graphic>
          <a:graphicData uri="http://schemas.openxmlformats.org/drawingml/2006/table">
            <a:tbl>
              <a:tblPr/>
              <a:tblGrid>
                <a:gridCol w="2129409">
                  <a:extLst>
                    <a:ext uri="{9D8B030D-6E8A-4147-A177-3AD203B41FA5}">
                      <a16:colId xmlns:a16="http://schemas.microsoft.com/office/drawing/2014/main" val="20000"/>
                    </a:ext>
                  </a:extLst>
                </a:gridCol>
                <a:gridCol w="896835">
                  <a:extLst>
                    <a:ext uri="{9D8B030D-6E8A-4147-A177-3AD203B41FA5}">
                      <a16:colId xmlns:a16="http://schemas.microsoft.com/office/drawing/2014/main" val="20001"/>
                    </a:ext>
                  </a:extLst>
                </a:gridCol>
                <a:gridCol w="1513123">
                  <a:extLst>
                    <a:ext uri="{9D8B030D-6E8A-4147-A177-3AD203B41FA5}">
                      <a16:colId xmlns:a16="http://schemas.microsoft.com/office/drawing/2014/main" val="20002"/>
                    </a:ext>
                  </a:extLst>
                </a:gridCol>
                <a:gridCol w="1513123">
                  <a:extLst>
                    <a:ext uri="{9D8B030D-6E8A-4147-A177-3AD203B41FA5}">
                      <a16:colId xmlns:a16="http://schemas.microsoft.com/office/drawing/2014/main" val="20003"/>
                    </a:ext>
                  </a:extLst>
                </a:gridCol>
                <a:gridCol w="1792467">
                  <a:extLst>
                    <a:ext uri="{9D8B030D-6E8A-4147-A177-3AD203B41FA5}">
                      <a16:colId xmlns:a16="http://schemas.microsoft.com/office/drawing/2014/main" val="20004"/>
                    </a:ext>
                  </a:extLst>
                </a:gridCol>
                <a:gridCol w="1513123">
                  <a:extLst>
                    <a:ext uri="{9D8B030D-6E8A-4147-A177-3AD203B41FA5}">
                      <a16:colId xmlns:a16="http://schemas.microsoft.com/office/drawing/2014/main" val="20005"/>
                    </a:ext>
                  </a:extLst>
                </a:gridCol>
                <a:gridCol w="1513123">
                  <a:extLst>
                    <a:ext uri="{9D8B030D-6E8A-4147-A177-3AD203B41FA5}">
                      <a16:colId xmlns:a16="http://schemas.microsoft.com/office/drawing/2014/main" val="20006"/>
                    </a:ext>
                  </a:extLst>
                </a:gridCol>
              </a:tblGrid>
              <a:tr h="301413">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1" i="0" u="none" strike="noStrike" dirty="0">
                          <a:solidFill>
                            <a:srgbClr val="000000"/>
                          </a:solidFill>
                          <a:effectLst/>
                          <a:latin typeface="Calibri"/>
                        </a:rPr>
                        <a:t>Not Flipped</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1" i="0" u="none" strike="noStrike" dirty="0">
                          <a:solidFill>
                            <a:srgbClr val="000000"/>
                          </a:solidFill>
                          <a:effectLst/>
                          <a:latin typeface="Calibri"/>
                        </a:rPr>
                        <a:t>Flipped -CS</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l" fontAlgn="b"/>
                      <a:r>
                        <a:rPr lang="en-US" sz="1900" b="1" i="0" u="none" strike="noStrike" dirty="0">
                          <a:solidFill>
                            <a:srgbClr val="000000"/>
                          </a:solidFill>
                          <a:effectLst/>
                          <a:latin typeface="Calibri"/>
                        </a:rPr>
                        <a:t>Flipped-OTHER</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900" b="1" i="0" u="none" strike="noStrike" dirty="0">
                          <a:solidFill>
                            <a:srgbClr val="000000"/>
                          </a:solidFill>
                          <a:effectLst/>
                          <a:latin typeface="Calibri"/>
                        </a:rPr>
                        <a:t>Flipped</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1" i="0" u="none" strike="noStrike" dirty="0">
                          <a:solidFill>
                            <a:srgbClr val="000000"/>
                          </a:solidFill>
                          <a:effectLst/>
                          <a:latin typeface="Calibri"/>
                        </a:rPr>
                        <a:t>Overall</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1413">
                <a:tc>
                  <a:txBody>
                    <a:bodyPr/>
                    <a:lstStyle/>
                    <a:p>
                      <a:pPr algn="l" fontAlgn="b"/>
                      <a:r>
                        <a:rPr lang="en-US" sz="1900" b="1" i="0" u="none" strike="noStrike" dirty="0">
                          <a:solidFill>
                            <a:srgbClr val="000000"/>
                          </a:solidFill>
                          <a:effectLst/>
                          <a:latin typeface="Calibri"/>
                        </a:rPr>
                        <a:t>Enrollment</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172</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103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151</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254</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426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9208">
                <a:tc>
                  <a:txBody>
                    <a:bodyPr/>
                    <a:lstStyle/>
                    <a:p>
                      <a:pPr algn="l" fontAlgn="b"/>
                      <a:r>
                        <a:rPr lang="en-US" sz="1900" b="0" i="0" u="none" strike="noStrike">
                          <a:solidFill>
                            <a:srgbClr val="000000"/>
                          </a:solidFill>
                          <a:effectLst/>
                          <a:latin typeface="Calibri"/>
                        </a:rPr>
                        <a:t>Learning Outcomes</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1413">
                <a:tc>
                  <a:txBody>
                    <a:bodyPr/>
                    <a:lstStyle/>
                    <a:p>
                      <a:pPr algn="l" fontAlgn="b"/>
                      <a:r>
                        <a:rPr lang="en-US" sz="1900" b="0" i="0" u="none" strike="noStrike" dirty="0">
                          <a:solidFill>
                            <a:srgbClr val="000000"/>
                          </a:solidFill>
                          <a:effectLst/>
                          <a:latin typeface="Calibri"/>
                        </a:rPr>
                        <a:t>LO1: Computation</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Q1</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68.6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81.7</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74.3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77.3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73.8</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Q2</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57.8</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77.7</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63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69</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64.5</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Q12</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49.4</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67.5</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59.3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62.6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57.3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1413">
                <a:tc>
                  <a:txBody>
                    <a:bodyPr/>
                    <a:lstStyle/>
                    <a:p>
                      <a:pPr algn="l" fontAlgn="b"/>
                      <a:r>
                        <a:rPr lang="en-US" sz="1900" b="0" i="0" u="none" strike="noStrike" dirty="0">
                          <a:solidFill>
                            <a:srgbClr val="000000"/>
                          </a:solidFill>
                          <a:effectLst/>
                          <a:latin typeface="Calibri"/>
                        </a:rPr>
                        <a:t>LO2: Application</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87.3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95.6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97.2</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96.7</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92.9</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Q11</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53.6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67.3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59.8</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62.8</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59.1</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Q14</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79.5</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86.9</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82.8</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84.4</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82.5</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900" b="0" i="0" u="none" strike="noStrike" dirty="0">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1413">
                <a:tc>
                  <a:txBody>
                    <a:bodyPr/>
                    <a:lstStyle/>
                    <a:p>
                      <a:pPr algn="l" fontAlgn="b"/>
                      <a:r>
                        <a:rPr lang="en-US" sz="1900" b="0" i="0" u="none" strike="noStrike" dirty="0">
                          <a:solidFill>
                            <a:srgbClr val="000000"/>
                          </a:solidFill>
                          <a:effectLst/>
                          <a:latin typeface="Calibri"/>
                        </a:rPr>
                        <a:t>LO3: Reasoning</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74.7</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77.5</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71.9</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74.2</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74.4</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Q7</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56.5</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60.4</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64.3</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62.7</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60.2</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1413">
                <a:tc>
                  <a:txBody>
                    <a:bodyPr/>
                    <a:lstStyle/>
                    <a:p>
                      <a:pPr algn="l" fontAlgn="b"/>
                      <a:r>
                        <a:rPr lang="en-US" sz="1900" b="0" i="0" u="none" strike="noStrike">
                          <a:solidFill>
                            <a:srgbClr val="000000"/>
                          </a:solidFill>
                          <a:effectLst/>
                          <a:latin typeface="Calibri"/>
                        </a:rPr>
                        <a:t> </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900" b="0" i="0" u="none" strike="noStrike">
                          <a:solidFill>
                            <a:srgbClr val="000000"/>
                          </a:solidFill>
                          <a:effectLst/>
                          <a:latin typeface="Calibri"/>
                        </a:rPr>
                        <a:t>Q8</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a:solidFill>
                            <a:srgbClr val="000000"/>
                          </a:solidFill>
                          <a:effectLst/>
                          <a:latin typeface="Calibri"/>
                        </a:rPr>
                        <a:t>64.8</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82.7</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r" fontAlgn="b"/>
                      <a:r>
                        <a:rPr lang="en-US" sz="1900" b="0" i="0" u="none" strike="noStrike">
                          <a:solidFill>
                            <a:srgbClr val="000000"/>
                          </a:solidFill>
                          <a:effectLst/>
                          <a:latin typeface="Calibri"/>
                        </a:rPr>
                        <a:t>77.4</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900" b="0" i="0" u="none" strike="noStrike" dirty="0">
                          <a:solidFill>
                            <a:srgbClr val="000000"/>
                          </a:solidFill>
                          <a:effectLst/>
                          <a:latin typeface="Calibri"/>
                        </a:rPr>
                        <a:t>79.6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900" b="0" i="0" u="none" strike="noStrike" dirty="0">
                          <a:solidFill>
                            <a:srgbClr val="000000"/>
                          </a:solidFill>
                          <a:effectLst/>
                          <a:latin typeface="Calibri"/>
                        </a:rPr>
                        <a:t>73.6</a:t>
                      </a:r>
                    </a:p>
                  </a:txBody>
                  <a:tcPr marL="16933" marR="16933" marT="169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248555606"/>
      </p:ext>
    </p:extLst>
  </p:cSld>
  <p:clrMapOvr>
    <a:masterClrMapping/>
  </p:clrMapOvr>
  <mc:AlternateContent xmlns:mc="http://schemas.openxmlformats.org/markup-compatibility/2006" xmlns:p14="http://schemas.microsoft.com/office/powerpoint/2010/main">
    <mc:Choice Requires="p14">
      <p:transition spd="slow" p14:dur="2000" advTm="8"/>
    </mc:Choice>
    <mc:Fallback xmlns="">
      <p:transition spd="slow" advTm="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76B12-5B80-F337-1061-FDE0A212DDA1}"/>
              </a:ext>
            </a:extLst>
          </p:cNvPr>
          <p:cNvSpPr>
            <a:spLocks noGrp="1"/>
          </p:cNvSpPr>
          <p:nvPr>
            <p:ph type="title"/>
          </p:nvPr>
        </p:nvSpPr>
        <p:spPr/>
        <p:txBody>
          <a:bodyPr/>
          <a:lstStyle/>
          <a:p>
            <a:r>
              <a:rPr lang="en-US" dirty="0"/>
              <a:t>Example – Foundations of Advanced Math (introductory proofs course)</a:t>
            </a:r>
          </a:p>
        </p:txBody>
      </p:sp>
      <p:sp>
        <p:nvSpPr>
          <p:cNvPr id="4" name="Content Placeholder 3">
            <a:extLst>
              <a:ext uri="{FF2B5EF4-FFF2-40B4-BE49-F238E27FC236}">
                <a16:creationId xmlns:a16="http://schemas.microsoft.com/office/drawing/2014/main" id="{58153795-3F04-32F8-15A4-F514C72CCA30}"/>
              </a:ext>
            </a:extLst>
          </p:cNvPr>
          <p:cNvSpPr>
            <a:spLocks noGrp="1"/>
          </p:cNvSpPr>
          <p:nvPr>
            <p:ph sz="half" idx="1"/>
          </p:nvPr>
        </p:nvSpPr>
        <p:spPr/>
        <p:txBody>
          <a:bodyPr/>
          <a:lstStyle/>
          <a:p>
            <a:r>
              <a:rPr lang="en-US" dirty="0"/>
              <a:t>Preliminary work:</a:t>
            </a:r>
          </a:p>
          <a:p>
            <a:pPr lvl="1"/>
            <a:r>
              <a:rPr lang="en-US" dirty="0"/>
              <a:t>Reading OR videos created by a professor from a different institution</a:t>
            </a:r>
          </a:p>
          <a:p>
            <a:pPr lvl="1"/>
            <a:r>
              <a:rPr lang="en-US" dirty="0"/>
              <a:t>Preliminary questions</a:t>
            </a:r>
          </a:p>
          <a:p>
            <a:r>
              <a:rPr lang="en-US" dirty="0"/>
              <a:t>In-class:</a:t>
            </a:r>
          </a:p>
          <a:p>
            <a:pPr lvl="1"/>
            <a:r>
              <a:rPr lang="en-US" dirty="0"/>
              <a:t>Most of the time students are working</a:t>
            </a:r>
          </a:p>
          <a:p>
            <a:pPr lvl="1"/>
            <a:r>
              <a:rPr lang="en-US" dirty="0"/>
              <a:t>Lecturing takes 10-15%</a:t>
            </a:r>
          </a:p>
          <a:p>
            <a:pPr lvl="1"/>
            <a:endParaRPr lang="en-US" dirty="0"/>
          </a:p>
        </p:txBody>
      </p:sp>
      <p:sp>
        <p:nvSpPr>
          <p:cNvPr id="5" name="Content Placeholder 4">
            <a:extLst>
              <a:ext uri="{FF2B5EF4-FFF2-40B4-BE49-F238E27FC236}">
                <a16:creationId xmlns:a16="http://schemas.microsoft.com/office/drawing/2014/main" id="{3CCE827E-0CAD-7754-F032-83E2E612EA6E}"/>
              </a:ext>
            </a:extLst>
          </p:cNvPr>
          <p:cNvSpPr>
            <a:spLocks noGrp="1"/>
          </p:cNvSpPr>
          <p:nvPr>
            <p:ph sz="half" idx="2"/>
          </p:nvPr>
        </p:nvSpPr>
        <p:spPr/>
        <p:txBody>
          <a:bodyPr/>
          <a:lstStyle/>
          <a:p>
            <a:pPr marL="0" indent="0">
              <a:buNone/>
            </a:pPr>
            <a:r>
              <a:rPr lang="en-US" dirty="0"/>
              <a:t>Examples: Format was slightly different depending upon the topic! </a:t>
            </a:r>
          </a:p>
          <a:p>
            <a:r>
              <a:rPr lang="en-US" dirty="0"/>
              <a:t>Logic unit (e.g. Truth tables)</a:t>
            </a:r>
          </a:p>
          <a:p>
            <a:r>
              <a:rPr lang="en-US" dirty="0"/>
              <a:t>Proof techniques (</a:t>
            </a:r>
            <a:r>
              <a:rPr lang="en-US" dirty="0" err="1"/>
              <a:t>e.g</a:t>
            </a:r>
            <a:r>
              <a:rPr lang="en-US" dirty="0"/>
              <a:t> Direct Proof)</a:t>
            </a:r>
          </a:p>
          <a:p>
            <a:r>
              <a:rPr lang="en-US" dirty="0"/>
              <a:t>Additional modules (e.g. Functions)</a:t>
            </a:r>
          </a:p>
        </p:txBody>
      </p:sp>
    </p:spTree>
    <p:extLst>
      <p:ext uri="{BB962C8B-B14F-4D97-AF65-F5344CB8AC3E}">
        <p14:creationId xmlns:p14="http://schemas.microsoft.com/office/powerpoint/2010/main" val="1013712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F3074-E9EA-6EEC-946A-9D9182D9F3AF}"/>
              </a:ext>
            </a:extLst>
          </p:cNvPr>
          <p:cNvSpPr>
            <a:spLocks noGrp="1"/>
          </p:cNvSpPr>
          <p:nvPr>
            <p:ph type="title"/>
          </p:nvPr>
        </p:nvSpPr>
        <p:spPr/>
        <p:txBody>
          <a:bodyPr/>
          <a:lstStyle/>
          <a:p>
            <a:r>
              <a:rPr lang="en-US" dirty="0"/>
              <a:t>Example – Partially flipped Topology</a:t>
            </a:r>
          </a:p>
        </p:txBody>
      </p:sp>
      <p:sp>
        <p:nvSpPr>
          <p:cNvPr id="4" name="Content Placeholder 3">
            <a:extLst>
              <a:ext uri="{FF2B5EF4-FFF2-40B4-BE49-F238E27FC236}">
                <a16:creationId xmlns:a16="http://schemas.microsoft.com/office/drawing/2014/main" id="{FA1459B5-3B1C-5A16-28B8-4F9DACBAD4BF}"/>
              </a:ext>
            </a:extLst>
          </p:cNvPr>
          <p:cNvSpPr>
            <a:spLocks noGrp="1"/>
          </p:cNvSpPr>
          <p:nvPr>
            <p:ph sz="half" idx="1"/>
          </p:nvPr>
        </p:nvSpPr>
        <p:spPr/>
        <p:txBody>
          <a:bodyPr/>
          <a:lstStyle/>
          <a:p>
            <a:r>
              <a:rPr lang="en-US" dirty="0"/>
              <a:t>Preliminary work: </a:t>
            </a:r>
          </a:p>
          <a:p>
            <a:pPr lvl="1"/>
            <a:r>
              <a:rPr lang="en-US" dirty="0"/>
              <a:t>Reading portion of textbook</a:t>
            </a:r>
          </a:p>
          <a:p>
            <a:pPr lvl="1"/>
            <a:r>
              <a:rPr lang="en-US" dirty="0"/>
              <a:t>Preliminary questions on LMS</a:t>
            </a:r>
          </a:p>
          <a:p>
            <a:r>
              <a:rPr lang="en-US" dirty="0"/>
              <a:t>In-class part 1: Student work in groups</a:t>
            </a:r>
          </a:p>
          <a:p>
            <a:r>
              <a:rPr lang="en-US" dirty="0"/>
              <a:t>In-class part 2: Lecture</a:t>
            </a:r>
          </a:p>
        </p:txBody>
      </p:sp>
      <p:sp>
        <p:nvSpPr>
          <p:cNvPr id="5" name="Content Placeholder 4">
            <a:extLst>
              <a:ext uri="{FF2B5EF4-FFF2-40B4-BE49-F238E27FC236}">
                <a16:creationId xmlns:a16="http://schemas.microsoft.com/office/drawing/2014/main" id="{F0DAB4E4-466E-0E4D-81CB-BDA97002E724}"/>
              </a:ext>
            </a:extLst>
          </p:cNvPr>
          <p:cNvSpPr>
            <a:spLocks noGrp="1"/>
          </p:cNvSpPr>
          <p:nvPr>
            <p:ph sz="half" idx="2"/>
          </p:nvPr>
        </p:nvSpPr>
        <p:spPr/>
        <p:txBody>
          <a:bodyPr/>
          <a:lstStyle/>
          <a:p>
            <a:pPr marL="0" indent="0">
              <a:buNone/>
            </a:pPr>
            <a:r>
              <a:rPr lang="en-US" dirty="0"/>
              <a:t>Similar in structure to Linear Algebra!</a:t>
            </a:r>
          </a:p>
        </p:txBody>
      </p:sp>
    </p:spTree>
    <p:extLst>
      <p:ext uri="{BB962C8B-B14F-4D97-AF65-F5344CB8AC3E}">
        <p14:creationId xmlns:p14="http://schemas.microsoft.com/office/powerpoint/2010/main" val="3266783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fferent colored question marks">
            <a:extLst>
              <a:ext uri="{FF2B5EF4-FFF2-40B4-BE49-F238E27FC236}">
                <a16:creationId xmlns:a16="http://schemas.microsoft.com/office/drawing/2014/main" id="{6321FF3A-D224-3BEF-DB2E-9FCCD8D9587C}"/>
              </a:ext>
            </a:extLst>
          </p:cNvPr>
          <p:cNvPicPr>
            <a:picLocks noChangeAspect="1"/>
          </p:cNvPicPr>
          <p:nvPr/>
        </p:nvPicPr>
        <p:blipFill>
          <a:blip r:embed="rId2">
            <a:alphaModFix amt="50000"/>
          </a:blip>
          <a:srcRect r="3"/>
          <a:stretch>
            <a:fillRect/>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204A4870-ED90-051D-36FA-51A0977A4611}"/>
              </a:ext>
            </a:extLst>
          </p:cNvPr>
          <p:cNvSpPr>
            <a:spLocks noGrp="1"/>
          </p:cNvSpPr>
          <p:nvPr>
            <p:ph type="title"/>
          </p:nvPr>
        </p:nvSpPr>
        <p:spPr>
          <a:xfrm>
            <a:off x="1130271" y="1193800"/>
            <a:ext cx="3193050" cy="4699000"/>
          </a:xfrm>
        </p:spPr>
        <p:txBody>
          <a:bodyPr anchor="ctr">
            <a:normAutofit/>
          </a:bodyPr>
          <a:lstStyle/>
          <a:p>
            <a:r>
              <a:rPr lang="en-US" sz="2000"/>
              <a:t>Common questions/comments</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A801735-48ED-7D2C-BD01-8FF7449D2F2C}"/>
              </a:ext>
            </a:extLst>
          </p:cNvPr>
          <p:cNvSpPr>
            <a:spLocks noGrp="1"/>
          </p:cNvSpPr>
          <p:nvPr>
            <p:ph idx="1"/>
          </p:nvPr>
        </p:nvSpPr>
        <p:spPr>
          <a:xfrm>
            <a:off x="4976636" y="1193800"/>
            <a:ext cx="6085091" cy="4699000"/>
          </a:xfrm>
        </p:spPr>
        <p:txBody>
          <a:bodyPr anchor="ctr">
            <a:normAutofit/>
          </a:bodyPr>
          <a:lstStyle/>
          <a:p>
            <a:r>
              <a:rPr lang="en-US" dirty="0"/>
              <a:t>How do you decide what goes where?</a:t>
            </a:r>
          </a:p>
          <a:p>
            <a:r>
              <a:rPr lang="en-US" dirty="0"/>
              <a:t>How do you create activities?</a:t>
            </a:r>
          </a:p>
          <a:p>
            <a:r>
              <a:rPr lang="en-US" dirty="0"/>
              <a:t>How do you get students to do the work and buy into this system?</a:t>
            </a:r>
          </a:p>
          <a:p>
            <a:r>
              <a:rPr lang="en-US" dirty="0"/>
              <a:t>This all sounds like too much work.</a:t>
            </a: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621641179"/>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C6F589-767A-091A-08ED-61324BA6CFA7}"/>
              </a:ext>
            </a:extLst>
          </p:cNvPr>
          <p:cNvSpPr>
            <a:spLocks noGrp="1"/>
          </p:cNvSpPr>
          <p:nvPr>
            <p:ph type="title"/>
          </p:nvPr>
        </p:nvSpPr>
        <p:spPr>
          <a:xfrm>
            <a:off x="1451579" y="804519"/>
            <a:ext cx="9603275" cy="1049235"/>
          </a:xfrm>
        </p:spPr>
        <p:txBody>
          <a:bodyPr>
            <a:normAutofit/>
          </a:bodyPr>
          <a:lstStyle/>
          <a:p>
            <a:r>
              <a:rPr lang="en-US" dirty="0"/>
              <a:t>Guiding principle: Learning outcomes</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524E6D56-2C2C-0953-7550-D6B2254E9C43}"/>
              </a:ext>
            </a:extLst>
          </p:cNvPr>
          <p:cNvGraphicFramePr>
            <a:graphicFrameLocks noGrp="1"/>
          </p:cNvGraphicFramePr>
          <p:nvPr>
            <p:ph idx="1"/>
            <p:extLst>
              <p:ext uri="{D42A27DB-BD31-4B8C-83A1-F6EECF244321}">
                <p14:modId xmlns:p14="http://schemas.microsoft.com/office/powerpoint/2010/main" val="3120264754"/>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a:extLst>
              <a:ext uri="{FF2B5EF4-FFF2-40B4-BE49-F238E27FC236}">
                <a16:creationId xmlns:a16="http://schemas.microsoft.com/office/drawing/2014/main" id="{6B84130E-F1C1-A85D-D3E1-B3A06460AB6E}"/>
              </a:ext>
            </a:extLst>
          </p:cNvPr>
          <p:cNvSpPr/>
          <p:nvPr/>
        </p:nvSpPr>
        <p:spPr>
          <a:xfrm>
            <a:off x="9126120" y="1356019"/>
            <a:ext cx="2906554" cy="3723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indent="-228600" algn="ctr">
              <a:buClr>
                <a:schemeClr val="accent1"/>
              </a:buClr>
              <a:buSzPct val="100000"/>
              <a:buFont typeface="Arial" panose="020B0604020202020204" pitchFamily="34" charset="0"/>
              <a:buChar char="•"/>
            </a:pPr>
            <a:r>
              <a:rPr lang="en-US" sz="2800" dirty="0"/>
              <a:t>Alignment between these tasks is what is most important!</a:t>
            </a:r>
          </a:p>
          <a:p>
            <a:pPr algn="ctr"/>
            <a:endParaRPr lang="en-US" dirty="0"/>
          </a:p>
        </p:txBody>
      </p:sp>
    </p:spTree>
    <p:extLst>
      <p:ext uri="{BB962C8B-B14F-4D97-AF65-F5344CB8AC3E}">
        <p14:creationId xmlns:p14="http://schemas.microsoft.com/office/powerpoint/2010/main" val="243148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2B8542-C82B-37E0-B5B1-DEB6BB2DE7F6}"/>
              </a:ext>
            </a:extLst>
          </p:cNvPr>
          <p:cNvSpPr>
            <a:spLocks noGrp="1"/>
          </p:cNvSpPr>
          <p:nvPr>
            <p:ph type="title"/>
          </p:nvPr>
        </p:nvSpPr>
        <p:spPr>
          <a:xfrm>
            <a:off x="1451579" y="804519"/>
            <a:ext cx="9603275" cy="1049235"/>
          </a:xfrm>
        </p:spPr>
        <p:txBody>
          <a:bodyPr>
            <a:normAutofit/>
          </a:bodyPr>
          <a:lstStyle/>
          <a:p>
            <a:r>
              <a:rPr lang="en-US" dirty="0"/>
              <a:t>Preliminary work</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75C73125-E43B-4CAF-52E2-2541C28B096B}"/>
              </a:ext>
            </a:extLst>
          </p:cNvPr>
          <p:cNvGraphicFramePr>
            <a:graphicFrameLocks noGrp="1"/>
          </p:cNvGraphicFramePr>
          <p:nvPr>
            <p:ph idx="1"/>
            <p:extLst>
              <p:ext uri="{D42A27DB-BD31-4B8C-83A1-F6EECF244321}">
                <p14:modId xmlns:p14="http://schemas.microsoft.com/office/powerpoint/2010/main" val="4171904558"/>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894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76148677-765F-3DA6-D81C-800C67A1BDCD}"/>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216D9FD-860F-4F5C-8D9B-CE7002071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00254A-438A-F9D1-00B3-52FD351B1E9F}"/>
              </a:ext>
            </a:extLst>
          </p:cNvPr>
          <p:cNvSpPr>
            <a:spLocks noGrp="1"/>
          </p:cNvSpPr>
          <p:nvPr>
            <p:ph type="title"/>
          </p:nvPr>
        </p:nvSpPr>
        <p:spPr>
          <a:xfrm>
            <a:off x="882651" y="977028"/>
            <a:ext cx="3333410" cy="5237503"/>
          </a:xfrm>
        </p:spPr>
        <p:txBody>
          <a:bodyPr anchor="ctr">
            <a:normAutofit/>
          </a:bodyPr>
          <a:lstStyle/>
          <a:p>
            <a:r>
              <a:rPr lang="en-US" dirty="0"/>
              <a:t>Preliminary work</a:t>
            </a:r>
          </a:p>
        </p:txBody>
      </p:sp>
      <p:sp>
        <p:nvSpPr>
          <p:cNvPr id="18" name="Rectangle 17">
            <a:extLst>
              <a:ext uri="{FF2B5EF4-FFF2-40B4-BE49-F238E27FC236}">
                <a16:creationId xmlns:a16="http://schemas.microsoft.com/office/drawing/2014/main" id="{8D074069-7026-466C-B495-20FB9578C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993" y="0"/>
            <a:ext cx="7538007" cy="6858000"/>
          </a:xfrm>
          <a:prstGeom prst="rect">
            <a:avLst/>
          </a:prstGeom>
          <a:solidFill>
            <a:schemeClr val="tx2"/>
          </a:solidFill>
          <a:ln w="6350">
            <a:noFill/>
          </a:ln>
          <a:effectLst/>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1685D80-4D5A-471F-9215-651424F47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787" y="0"/>
            <a:ext cx="164592" cy="6858000"/>
          </a:xfrm>
          <a:prstGeom prst="rect">
            <a:avLst/>
          </a:prstGeom>
          <a:solidFill>
            <a:schemeClr val="accent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382F562-5BB7-DEA9-2F58-C0973A964A70}"/>
              </a:ext>
            </a:extLst>
          </p:cNvPr>
          <p:cNvSpPr>
            <a:spLocks noGrp="1"/>
          </p:cNvSpPr>
          <p:nvPr>
            <p:ph idx="1"/>
          </p:nvPr>
        </p:nvSpPr>
        <p:spPr>
          <a:xfrm>
            <a:off x="5791954" y="977029"/>
            <a:ext cx="5818799" cy="5237503"/>
          </a:xfrm>
        </p:spPr>
        <p:txBody>
          <a:bodyPr anchor="ctr">
            <a:normAutofit/>
          </a:bodyPr>
          <a:lstStyle/>
          <a:p>
            <a:r>
              <a:rPr lang="en-US" sz="2400" dirty="0">
                <a:solidFill>
                  <a:schemeClr val="bg1"/>
                </a:solidFill>
              </a:rPr>
              <a:t>LMS quizzes </a:t>
            </a:r>
          </a:p>
          <a:p>
            <a:pPr lvl="1"/>
            <a:r>
              <a:rPr lang="en-US" sz="2400" dirty="0">
                <a:solidFill>
                  <a:schemeClr val="bg1"/>
                </a:solidFill>
              </a:rPr>
              <a:t>Number of attempts? When are they due?</a:t>
            </a:r>
          </a:p>
          <a:p>
            <a:pPr lvl="1"/>
            <a:r>
              <a:rPr lang="en-US" sz="2400" dirty="0">
                <a:solidFill>
                  <a:schemeClr val="bg1"/>
                </a:solidFill>
              </a:rPr>
              <a:t>Be thoughtful about what types of problems you use.</a:t>
            </a:r>
          </a:p>
          <a:p>
            <a:pPr lvl="1"/>
            <a:r>
              <a:rPr lang="en-US" sz="2400" dirty="0">
                <a:solidFill>
                  <a:schemeClr val="bg1"/>
                </a:solidFill>
              </a:rPr>
              <a:t>Conceptual vs. computational</a:t>
            </a:r>
          </a:p>
          <a:p>
            <a:pPr lvl="1"/>
            <a:r>
              <a:rPr lang="en-US" sz="2400" dirty="0">
                <a:solidFill>
                  <a:schemeClr val="bg1"/>
                </a:solidFill>
              </a:rPr>
              <a:t>Think about “productive failure” </a:t>
            </a:r>
          </a:p>
          <a:p>
            <a:pPr lvl="1"/>
            <a:r>
              <a:rPr lang="en-US" sz="2400" dirty="0">
                <a:solidFill>
                  <a:schemeClr val="bg1"/>
                </a:solidFill>
              </a:rPr>
              <a:t>I use “What questions do you have?” as the last question on these quizzes</a:t>
            </a:r>
          </a:p>
          <a:p>
            <a:pPr lvl="1"/>
            <a:endParaRPr lang="en-US" dirty="0">
              <a:solidFill>
                <a:schemeClr val="bg1"/>
              </a:solidFill>
            </a:endParaRPr>
          </a:p>
        </p:txBody>
      </p:sp>
    </p:spTree>
    <p:extLst>
      <p:ext uri="{BB962C8B-B14F-4D97-AF65-F5344CB8AC3E}">
        <p14:creationId xmlns:p14="http://schemas.microsoft.com/office/powerpoint/2010/main" val="2594072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B5984B-46DB-DCAC-1B4F-EFFBA661C30B}"/>
              </a:ext>
            </a:extLst>
          </p:cNvPr>
          <p:cNvSpPr>
            <a:spLocks noGrp="1"/>
          </p:cNvSpPr>
          <p:nvPr>
            <p:ph type="title"/>
          </p:nvPr>
        </p:nvSpPr>
        <p:spPr>
          <a:xfrm>
            <a:off x="844476" y="1600199"/>
            <a:ext cx="3539266" cy="4297680"/>
          </a:xfrm>
        </p:spPr>
        <p:txBody>
          <a:bodyPr anchor="ctr">
            <a:normAutofit/>
          </a:bodyPr>
          <a:lstStyle/>
          <a:p>
            <a:r>
              <a:rPr lang="en-US" sz="3000"/>
              <a:t>Class time considerations</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a16="http://schemas.microsoft.com/office/drawing/2014/main" id="{F69DBF5F-3774-ED7F-7E06-EF4D1EFBE9F9}"/>
              </a:ext>
            </a:extLst>
          </p:cNvPr>
          <p:cNvSpPr>
            <a:spLocks noGrp="1"/>
          </p:cNvSpPr>
          <p:nvPr>
            <p:ph idx="1"/>
          </p:nvPr>
        </p:nvSpPr>
        <p:spPr>
          <a:xfrm>
            <a:off x="4924851" y="903768"/>
            <a:ext cx="6130003" cy="5337544"/>
          </a:xfrm>
        </p:spPr>
        <p:txBody>
          <a:bodyPr anchor="ctr">
            <a:normAutofit/>
          </a:bodyPr>
          <a:lstStyle/>
          <a:p>
            <a:r>
              <a:rPr lang="en-US" dirty="0"/>
              <a:t>Class size and support</a:t>
            </a:r>
          </a:p>
          <a:p>
            <a:r>
              <a:rPr lang="en-US" dirty="0"/>
              <a:t>How much time should be spent on active learning vs. lecture?</a:t>
            </a:r>
          </a:p>
          <a:p>
            <a:pPr lvl="1"/>
            <a:r>
              <a:rPr lang="en-US" dirty="0"/>
              <a:t>Recent work</a:t>
            </a:r>
            <a:r>
              <a:rPr lang="en-US" baseline="30000" dirty="0"/>
              <a:t>9</a:t>
            </a:r>
            <a:r>
              <a:rPr lang="en-US" dirty="0"/>
              <a:t> showed the biggest gains occurred when the in-class time included some lecture but didn’t specify how much!</a:t>
            </a:r>
          </a:p>
          <a:p>
            <a:pPr lvl="1"/>
            <a:r>
              <a:rPr lang="en-US" dirty="0"/>
              <a:t>Other work</a:t>
            </a:r>
            <a:r>
              <a:rPr lang="en-US" baseline="30000" dirty="0"/>
              <a:t>14</a:t>
            </a:r>
            <a:r>
              <a:rPr lang="en-US" dirty="0"/>
              <a:t> shows there is significant effect in favor of starting with problem-solving before instruction (but this metanalysis didn’t limit to flipped classrooms)</a:t>
            </a:r>
          </a:p>
          <a:p>
            <a:r>
              <a:rPr lang="en-US" dirty="0"/>
              <a:t>If students are working in groups, how are those groups decided? What is expected of group members?</a:t>
            </a:r>
          </a:p>
          <a:p>
            <a:pPr lvl="1"/>
            <a:endParaRPr lang="en-US" dirty="0"/>
          </a:p>
          <a:p>
            <a:endParaRPr lang="en-US" dirty="0"/>
          </a:p>
        </p:txBody>
      </p:sp>
    </p:spTree>
    <p:extLst>
      <p:ext uri="{BB962C8B-B14F-4D97-AF65-F5344CB8AC3E}">
        <p14:creationId xmlns:p14="http://schemas.microsoft.com/office/powerpoint/2010/main" val="2879589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0F8F57AB-CFB8-A16B-0A4D-08D52E3BEFC2}"/>
              </a:ext>
            </a:extLst>
          </p:cNvPr>
          <p:cNvSpPr>
            <a:spLocks noGrp="1"/>
          </p:cNvSpPr>
          <p:nvPr>
            <p:ph type="title"/>
          </p:nvPr>
        </p:nvSpPr>
        <p:spPr>
          <a:xfrm>
            <a:off x="1451579" y="2303047"/>
            <a:ext cx="3272093" cy="2674198"/>
          </a:xfrm>
        </p:spPr>
        <p:txBody>
          <a:bodyPr>
            <a:normAutofit/>
          </a:bodyPr>
          <a:lstStyle/>
          <a:p>
            <a:r>
              <a:rPr lang="en-US" dirty="0"/>
              <a:t>In-class Active learning options</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4682B24-74E8-00F4-5D4C-11B94E5671E2}"/>
              </a:ext>
            </a:extLst>
          </p:cNvPr>
          <p:cNvGraphicFramePr>
            <a:graphicFrameLocks noGrp="1"/>
          </p:cNvGraphicFramePr>
          <p:nvPr>
            <p:ph idx="1"/>
            <p:extLst>
              <p:ext uri="{D42A27DB-BD31-4B8C-83A1-F6EECF244321}">
                <p14:modId xmlns:p14="http://schemas.microsoft.com/office/powerpoint/2010/main" val="2269379891"/>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7164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16BC-5754-6B93-300C-4A6F0F1941B7}"/>
              </a:ext>
            </a:extLst>
          </p:cNvPr>
          <p:cNvSpPr>
            <a:spLocks noGrp="1"/>
          </p:cNvSpPr>
          <p:nvPr>
            <p:ph type="title"/>
          </p:nvPr>
        </p:nvSpPr>
        <p:spPr>
          <a:xfrm>
            <a:off x="1451579" y="804519"/>
            <a:ext cx="9603275" cy="1049235"/>
          </a:xfrm>
        </p:spPr>
        <p:txBody>
          <a:bodyPr>
            <a:normAutofit/>
          </a:bodyPr>
          <a:lstStyle/>
          <a:p>
            <a:r>
              <a:rPr lang="en-US" dirty="0"/>
              <a:t>In-Class lecture</a:t>
            </a:r>
          </a:p>
        </p:txBody>
      </p:sp>
      <p:sp>
        <p:nvSpPr>
          <p:cNvPr id="3" name="Content Placeholder 2">
            <a:extLst>
              <a:ext uri="{FF2B5EF4-FFF2-40B4-BE49-F238E27FC236}">
                <a16:creationId xmlns:a16="http://schemas.microsoft.com/office/drawing/2014/main" id="{6F06621B-88F6-40F7-A9A4-FDCBD4D35573}"/>
              </a:ext>
            </a:extLst>
          </p:cNvPr>
          <p:cNvSpPr>
            <a:spLocks noGrp="1"/>
          </p:cNvSpPr>
          <p:nvPr>
            <p:ph idx="1"/>
          </p:nvPr>
        </p:nvSpPr>
        <p:spPr>
          <a:xfrm>
            <a:off x="1451579" y="2015734"/>
            <a:ext cx="6195784" cy="3450613"/>
          </a:xfrm>
        </p:spPr>
        <p:txBody>
          <a:bodyPr>
            <a:normAutofit/>
          </a:bodyPr>
          <a:lstStyle/>
          <a:p>
            <a:r>
              <a:rPr lang="en-US" dirty="0"/>
              <a:t>Could be many things:</a:t>
            </a:r>
          </a:p>
          <a:p>
            <a:pPr lvl="1"/>
            <a:r>
              <a:rPr lang="en-US" dirty="0"/>
              <a:t>Chance to synthesize big ideas and the big picture</a:t>
            </a:r>
          </a:p>
          <a:p>
            <a:pPr lvl="1"/>
            <a:r>
              <a:rPr lang="en-US" dirty="0"/>
              <a:t>Proving results</a:t>
            </a:r>
          </a:p>
          <a:p>
            <a:pPr lvl="1"/>
            <a:r>
              <a:rPr lang="en-US" dirty="0"/>
              <a:t>Solving another problem that is more challenging or different in some way</a:t>
            </a:r>
          </a:p>
          <a:p>
            <a:pPr lvl="1"/>
            <a:r>
              <a:rPr lang="en-US" dirty="0"/>
              <a:t>Responding to the feedback in the preliminary work</a:t>
            </a:r>
          </a:p>
          <a:p>
            <a:pPr lvl="1"/>
            <a:r>
              <a:rPr lang="en-US" dirty="0"/>
              <a:t>Summarizing structure</a:t>
            </a:r>
          </a:p>
          <a:p>
            <a:pPr lvl="1"/>
            <a:r>
              <a:rPr lang="en-US" dirty="0"/>
              <a:t>Review some of the problems from the group work</a:t>
            </a:r>
          </a:p>
        </p:txBody>
      </p:sp>
      <p:pic>
        <p:nvPicPr>
          <p:cNvPr id="7" name="Graphic 6" descr="Light Bulb and Gear">
            <a:extLst>
              <a:ext uri="{FF2B5EF4-FFF2-40B4-BE49-F238E27FC236}">
                <a16:creationId xmlns:a16="http://schemas.microsoft.com/office/drawing/2014/main" id="{423FCB53-8177-70EC-834B-AFFB9B7812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8756" y="2277991"/>
            <a:ext cx="2926098" cy="2926098"/>
          </a:xfrm>
          <a:prstGeom prst="rect">
            <a:avLst/>
          </a:prstGeom>
        </p:spPr>
      </p:pic>
      <p:sp>
        <p:nvSpPr>
          <p:cNvPr id="4" name="Rounded Rectangle 3">
            <a:extLst>
              <a:ext uri="{FF2B5EF4-FFF2-40B4-BE49-F238E27FC236}">
                <a16:creationId xmlns:a16="http://schemas.microsoft.com/office/drawing/2014/main" id="{2621BE93-36D7-9738-8B2B-A62DB45A5F30}"/>
              </a:ext>
            </a:extLst>
          </p:cNvPr>
          <p:cNvSpPr/>
          <p:nvPr/>
        </p:nvSpPr>
        <p:spPr>
          <a:xfrm>
            <a:off x="3310128" y="5335848"/>
            <a:ext cx="5571744" cy="11094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But don’t “re-teach” the preliminary work! </a:t>
            </a:r>
          </a:p>
        </p:txBody>
      </p:sp>
    </p:spTree>
    <p:extLst>
      <p:ext uri="{BB962C8B-B14F-4D97-AF65-F5344CB8AC3E}">
        <p14:creationId xmlns:p14="http://schemas.microsoft.com/office/powerpoint/2010/main" val="371185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6B2FE0-459A-F399-44B1-9C1C7E8A91EF}"/>
              </a:ext>
            </a:extLst>
          </p:cNvPr>
          <p:cNvSpPr>
            <a:spLocks noGrp="1"/>
          </p:cNvSpPr>
          <p:nvPr>
            <p:ph type="title"/>
          </p:nvPr>
        </p:nvSpPr>
        <p:spPr>
          <a:xfrm>
            <a:off x="1451579" y="804519"/>
            <a:ext cx="9603275" cy="1049235"/>
          </a:xfrm>
        </p:spPr>
        <p:txBody>
          <a:bodyPr>
            <a:normAutofit/>
          </a:bodyPr>
          <a:lstStyle/>
          <a:p>
            <a:r>
              <a:rPr lang="en-US" dirty="0"/>
              <a:t>What do students do after class?</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95BBE1C5-DEA8-4764-DBC4-32B1284B2C0F}"/>
              </a:ext>
            </a:extLst>
          </p:cNvPr>
          <p:cNvGraphicFramePr>
            <a:graphicFrameLocks noGrp="1"/>
          </p:cNvGraphicFramePr>
          <p:nvPr>
            <p:ph idx="1"/>
            <p:extLst>
              <p:ext uri="{D42A27DB-BD31-4B8C-83A1-F6EECF244321}">
                <p14:modId xmlns:p14="http://schemas.microsoft.com/office/powerpoint/2010/main" val="3742092518"/>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661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257ABE-4964-36C0-A4C2-0F52BD4254EE}"/>
              </a:ext>
            </a:extLst>
          </p:cNvPr>
          <p:cNvSpPr>
            <a:spLocks noGrp="1"/>
          </p:cNvSpPr>
          <p:nvPr>
            <p:ph type="title"/>
          </p:nvPr>
        </p:nvSpPr>
        <p:spPr>
          <a:xfrm>
            <a:off x="1451579" y="1040302"/>
            <a:ext cx="9603275" cy="1020229"/>
          </a:xfrm>
        </p:spPr>
        <p:txBody>
          <a:bodyPr>
            <a:normAutofit/>
          </a:bodyPr>
          <a:lstStyle/>
          <a:p>
            <a:r>
              <a:rPr lang="en-US" dirty="0"/>
              <a:t>Other considerations</a:t>
            </a:r>
          </a:p>
        </p:txBody>
      </p:sp>
      <p:cxnSp>
        <p:nvCxnSpPr>
          <p:cNvPr id="12" name="Straight Connector 11">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6990"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B2FC518E-BA9F-EA89-64F8-01390F947FE9}"/>
              </a:ext>
            </a:extLst>
          </p:cNvPr>
          <p:cNvSpPr>
            <a:spLocks noGrp="1"/>
          </p:cNvSpPr>
          <p:nvPr>
            <p:ph idx="1"/>
          </p:nvPr>
        </p:nvSpPr>
        <p:spPr>
          <a:xfrm>
            <a:off x="1451580" y="2355535"/>
            <a:ext cx="9436404" cy="3566791"/>
          </a:xfrm>
        </p:spPr>
        <p:txBody>
          <a:bodyPr>
            <a:normAutofit/>
          </a:bodyPr>
          <a:lstStyle/>
          <a:p>
            <a:pPr>
              <a:lnSpc>
                <a:spcPct val="110000"/>
              </a:lnSpc>
            </a:pPr>
            <a:r>
              <a:rPr lang="en-US" dirty="0"/>
              <a:t>Buy-in (</a:t>
            </a:r>
            <a:r>
              <a:rPr lang="en-US" dirty="0">
                <a:hlinkClick r:id="rId2"/>
              </a:rPr>
              <a:t>trust</a:t>
            </a:r>
            <a:r>
              <a:rPr lang="en-US" dirty="0"/>
              <a:t>)</a:t>
            </a:r>
          </a:p>
          <a:p>
            <a:pPr>
              <a:lnSpc>
                <a:spcPct val="110000"/>
              </a:lnSpc>
            </a:pPr>
            <a:r>
              <a:rPr lang="en-US" dirty="0"/>
              <a:t>Instructing students on how to effectively complete preliminary tasks</a:t>
            </a:r>
          </a:p>
          <a:p>
            <a:pPr lvl="1">
              <a:lnSpc>
                <a:spcPct val="110000"/>
              </a:lnSpc>
            </a:pPr>
            <a:r>
              <a:rPr lang="en-US" dirty="0"/>
              <a:t>Taking notes</a:t>
            </a:r>
          </a:p>
          <a:p>
            <a:pPr lvl="1">
              <a:lnSpc>
                <a:spcPct val="110000"/>
              </a:lnSpc>
            </a:pPr>
            <a:r>
              <a:rPr lang="en-US" dirty="0"/>
              <a:t>How to read math</a:t>
            </a:r>
          </a:p>
          <a:p>
            <a:pPr>
              <a:lnSpc>
                <a:spcPct val="110000"/>
              </a:lnSpc>
            </a:pPr>
            <a:r>
              <a:rPr lang="en-US" dirty="0"/>
              <a:t>Group work</a:t>
            </a:r>
          </a:p>
          <a:p>
            <a:pPr lvl="1">
              <a:lnSpc>
                <a:spcPct val="110000"/>
              </a:lnSpc>
            </a:pPr>
            <a:r>
              <a:rPr lang="en-US" dirty="0"/>
              <a:t>Group size and composition</a:t>
            </a:r>
            <a:r>
              <a:rPr lang="en-US" baseline="30000" dirty="0"/>
              <a:t>18, 19</a:t>
            </a:r>
            <a:endParaRPr lang="en-US" dirty="0"/>
          </a:p>
          <a:p>
            <a:pPr lvl="1">
              <a:lnSpc>
                <a:spcPct val="110000"/>
              </a:lnSpc>
            </a:pPr>
            <a:r>
              <a:rPr lang="en-US" dirty="0"/>
              <a:t>Setting expectations for group work</a:t>
            </a:r>
          </a:p>
          <a:p>
            <a:pPr lvl="1">
              <a:lnSpc>
                <a:spcPct val="110000"/>
              </a:lnSpc>
            </a:pPr>
            <a:r>
              <a:rPr lang="en-US" dirty="0"/>
              <a:t>Who makes the groups? Do they change regularly?</a:t>
            </a:r>
          </a:p>
          <a:p>
            <a:pPr lvl="1">
              <a:lnSpc>
                <a:spcPct val="110000"/>
              </a:lnSpc>
            </a:pPr>
            <a:r>
              <a:rPr lang="en-US" dirty="0"/>
              <a:t>How is feedback given?</a:t>
            </a:r>
          </a:p>
          <a:p>
            <a:pPr>
              <a:lnSpc>
                <a:spcPct val="110000"/>
              </a:lnSpc>
            </a:pPr>
            <a:endParaRPr lang="en-US" dirty="0"/>
          </a:p>
        </p:txBody>
      </p:sp>
      <p:sp>
        <p:nvSpPr>
          <p:cNvPr id="14" name="Rectangle 13">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6122584"/>
            <a:ext cx="12191695"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7234668"/>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FAFAD61F-6EA6-6C14-AA43-64CC4D12956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ED0F0C9-8E57-584D-9300-B79D649A93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E558265-D7C1-7813-D70F-295705738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281441-021C-1E8F-D122-9A7AB22887D5}"/>
              </a:ext>
            </a:extLst>
          </p:cNvPr>
          <p:cNvSpPr>
            <a:spLocks noGrp="1"/>
          </p:cNvSpPr>
          <p:nvPr>
            <p:ph type="title"/>
          </p:nvPr>
        </p:nvSpPr>
        <p:spPr>
          <a:xfrm>
            <a:off x="1451579" y="1040302"/>
            <a:ext cx="9603275" cy="1020229"/>
          </a:xfrm>
        </p:spPr>
        <p:txBody>
          <a:bodyPr>
            <a:normAutofit/>
          </a:bodyPr>
          <a:lstStyle/>
          <a:p>
            <a:r>
              <a:rPr lang="en-US" dirty="0"/>
              <a:t>Other considerations</a:t>
            </a:r>
          </a:p>
        </p:txBody>
      </p:sp>
      <p:cxnSp>
        <p:nvCxnSpPr>
          <p:cNvPr id="12" name="Straight Connector 11">
            <a:extLst>
              <a:ext uri="{FF2B5EF4-FFF2-40B4-BE49-F238E27FC236}">
                <a16:creationId xmlns:a16="http://schemas.microsoft.com/office/drawing/2014/main" id="{1FFF54C8-00A0-7AF7-6016-90D5315C8A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6990"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5F44D170-22CB-8A56-BF7D-A1ADBF9B3902}"/>
              </a:ext>
            </a:extLst>
          </p:cNvPr>
          <p:cNvSpPr>
            <a:spLocks noGrp="1"/>
          </p:cNvSpPr>
          <p:nvPr>
            <p:ph idx="1"/>
          </p:nvPr>
        </p:nvSpPr>
        <p:spPr>
          <a:xfrm>
            <a:off x="1451580" y="2355535"/>
            <a:ext cx="9436404" cy="3604325"/>
          </a:xfrm>
        </p:spPr>
        <p:txBody>
          <a:bodyPr>
            <a:normAutofit/>
          </a:bodyPr>
          <a:lstStyle/>
          <a:p>
            <a:pPr>
              <a:lnSpc>
                <a:spcPct val="110000"/>
              </a:lnSpc>
            </a:pPr>
            <a:r>
              <a:rPr lang="en-US" dirty="0"/>
              <a:t>Buy-in (</a:t>
            </a:r>
            <a:r>
              <a:rPr lang="en-US" dirty="0">
                <a:hlinkClick r:id="rId2"/>
              </a:rPr>
              <a:t>trust</a:t>
            </a:r>
            <a:r>
              <a:rPr lang="en-US" dirty="0"/>
              <a:t>)</a:t>
            </a:r>
          </a:p>
          <a:p>
            <a:pPr>
              <a:lnSpc>
                <a:spcPct val="110000"/>
              </a:lnSpc>
            </a:pPr>
            <a:r>
              <a:rPr lang="en-US" dirty="0"/>
              <a:t>Instructing students on how to effectively complete preliminary tasks</a:t>
            </a:r>
          </a:p>
          <a:p>
            <a:pPr lvl="1">
              <a:lnSpc>
                <a:spcPct val="110000"/>
              </a:lnSpc>
            </a:pPr>
            <a:r>
              <a:rPr lang="en-US" dirty="0"/>
              <a:t>Taking notes</a:t>
            </a:r>
          </a:p>
          <a:p>
            <a:pPr lvl="1">
              <a:lnSpc>
                <a:spcPct val="110000"/>
              </a:lnSpc>
            </a:pPr>
            <a:r>
              <a:rPr lang="en-US" dirty="0"/>
              <a:t>How to read math</a:t>
            </a:r>
          </a:p>
          <a:p>
            <a:pPr>
              <a:lnSpc>
                <a:spcPct val="110000"/>
              </a:lnSpc>
            </a:pPr>
            <a:r>
              <a:rPr lang="en-US" dirty="0"/>
              <a:t>Group work</a:t>
            </a:r>
          </a:p>
          <a:p>
            <a:pPr lvl="1">
              <a:lnSpc>
                <a:spcPct val="110000"/>
              </a:lnSpc>
            </a:pPr>
            <a:r>
              <a:rPr lang="en-US" dirty="0"/>
              <a:t>Group size and composition</a:t>
            </a:r>
            <a:r>
              <a:rPr lang="en-US" baseline="30000" dirty="0"/>
              <a:t>18, 19</a:t>
            </a:r>
            <a:endParaRPr lang="en-US" dirty="0"/>
          </a:p>
          <a:p>
            <a:pPr lvl="1">
              <a:lnSpc>
                <a:spcPct val="110000"/>
              </a:lnSpc>
            </a:pPr>
            <a:r>
              <a:rPr lang="en-US" dirty="0"/>
              <a:t>Setting expectations for group work</a:t>
            </a:r>
          </a:p>
          <a:p>
            <a:pPr lvl="1">
              <a:lnSpc>
                <a:spcPct val="110000"/>
              </a:lnSpc>
            </a:pPr>
            <a:r>
              <a:rPr lang="en-US" dirty="0"/>
              <a:t>Who makes the groups? Do they change regularly?</a:t>
            </a:r>
          </a:p>
          <a:p>
            <a:pPr lvl="1">
              <a:lnSpc>
                <a:spcPct val="110000"/>
              </a:lnSpc>
            </a:pPr>
            <a:r>
              <a:rPr lang="en-US" dirty="0"/>
              <a:t>How is feedback given?</a:t>
            </a:r>
          </a:p>
          <a:p>
            <a:pPr>
              <a:lnSpc>
                <a:spcPct val="110000"/>
              </a:lnSpc>
            </a:pPr>
            <a:endParaRPr lang="en-US" dirty="0"/>
          </a:p>
        </p:txBody>
      </p:sp>
      <p:sp>
        <p:nvSpPr>
          <p:cNvPr id="14" name="Rectangle 13">
            <a:extLst>
              <a:ext uri="{FF2B5EF4-FFF2-40B4-BE49-F238E27FC236}">
                <a16:creationId xmlns:a16="http://schemas.microsoft.com/office/drawing/2014/main" id="{2896F56E-B1AB-ADB5-F8A6-E0F051A66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6122584"/>
            <a:ext cx="12191695"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B4CE57D7-B445-0753-DA14-A183C7D55FAC}"/>
              </a:ext>
            </a:extLst>
          </p:cNvPr>
          <p:cNvSpPr/>
          <p:nvPr/>
        </p:nvSpPr>
        <p:spPr>
          <a:xfrm>
            <a:off x="7283302" y="856410"/>
            <a:ext cx="4332039" cy="50823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Day 1 Discussion: </a:t>
            </a:r>
          </a:p>
          <a:p>
            <a:pPr algn="ctr"/>
            <a:r>
              <a:rPr lang="en-US" sz="2800" dirty="0"/>
              <a:t>Pick something that you learned how to do outside of academics (e.g. a musical instrument or a sport) and describe how you learned to do it?</a:t>
            </a:r>
          </a:p>
        </p:txBody>
      </p:sp>
      <p:sp>
        <p:nvSpPr>
          <p:cNvPr id="5" name="Rounded Rectangle 4">
            <a:extLst>
              <a:ext uri="{FF2B5EF4-FFF2-40B4-BE49-F238E27FC236}">
                <a16:creationId xmlns:a16="http://schemas.microsoft.com/office/drawing/2014/main" id="{732A34D2-AC41-4017-F1EE-91A955B07417}"/>
              </a:ext>
            </a:extLst>
          </p:cNvPr>
          <p:cNvSpPr/>
          <p:nvPr/>
        </p:nvSpPr>
        <p:spPr>
          <a:xfrm>
            <a:off x="5592725" y="4023538"/>
            <a:ext cx="6256532" cy="246675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Robert Talbert’s SAFE list:</a:t>
            </a:r>
          </a:p>
          <a:p>
            <a:pPr marL="285750" indent="-285750">
              <a:buFont typeface="Arial" panose="020B0604020202020204" pitchFamily="34" charset="0"/>
              <a:buChar char="•"/>
            </a:pPr>
            <a:r>
              <a:rPr lang="en-US" dirty="0"/>
              <a:t>Simplify (“Students distrust complexity, because complexity communicates distrust in students.”)</a:t>
            </a:r>
          </a:p>
          <a:p>
            <a:pPr marL="285750" indent="-285750">
              <a:buFont typeface="Arial" panose="020B0604020202020204" pitchFamily="34" charset="0"/>
              <a:buChar char="•"/>
            </a:pPr>
            <a:r>
              <a:rPr lang="en-US" dirty="0"/>
              <a:t>Actually communicate</a:t>
            </a:r>
          </a:p>
          <a:p>
            <a:pPr marL="285750" indent="-285750">
              <a:buFont typeface="Arial" panose="020B0604020202020204" pitchFamily="34" charset="0"/>
              <a:buChar char="•"/>
            </a:pPr>
            <a:r>
              <a:rPr lang="en-US" dirty="0"/>
              <a:t>Follow through</a:t>
            </a:r>
          </a:p>
          <a:p>
            <a:pPr marL="285750" indent="-285750">
              <a:buFont typeface="Arial" panose="020B0604020202020204" pitchFamily="34" charset="0"/>
              <a:buChar char="•"/>
            </a:pPr>
            <a:r>
              <a:rPr lang="en-US" dirty="0"/>
              <a:t>Examine everything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6" name="Rectangle 5">
            <a:extLst>
              <a:ext uri="{FF2B5EF4-FFF2-40B4-BE49-F238E27FC236}">
                <a16:creationId xmlns:a16="http://schemas.microsoft.com/office/drawing/2014/main" id="{E3084DFB-D389-D21E-0F87-665C13400646}"/>
              </a:ext>
            </a:extLst>
          </p:cNvPr>
          <p:cNvSpPr/>
          <p:nvPr/>
        </p:nvSpPr>
        <p:spPr>
          <a:xfrm>
            <a:off x="1451277" y="2304583"/>
            <a:ext cx="1766936" cy="53362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2510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0387A2A9-BAFC-F063-CDFE-23A3E005DB5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C1E45F-B6C9-D326-282D-73E05544A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23CE30-FEC7-601A-8850-43C00CC29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211531-C66C-263B-BD56-E87C88BA2FDD}"/>
              </a:ext>
            </a:extLst>
          </p:cNvPr>
          <p:cNvSpPr>
            <a:spLocks noGrp="1"/>
          </p:cNvSpPr>
          <p:nvPr>
            <p:ph type="title"/>
          </p:nvPr>
        </p:nvSpPr>
        <p:spPr>
          <a:xfrm>
            <a:off x="1451579" y="1040302"/>
            <a:ext cx="9603275" cy="1020229"/>
          </a:xfrm>
        </p:spPr>
        <p:txBody>
          <a:bodyPr>
            <a:normAutofit/>
          </a:bodyPr>
          <a:lstStyle/>
          <a:p>
            <a:r>
              <a:rPr lang="en-US" dirty="0"/>
              <a:t>Other considerations</a:t>
            </a:r>
          </a:p>
        </p:txBody>
      </p:sp>
      <p:cxnSp>
        <p:nvCxnSpPr>
          <p:cNvPr id="12" name="Straight Connector 11">
            <a:extLst>
              <a:ext uri="{FF2B5EF4-FFF2-40B4-BE49-F238E27FC236}">
                <a16:creationId xmlns:a16="http://schemas.microsoft.com/office/drawing/2014/main" id="{2C9F2D3D-F98A-06B8-7672-FD8277283B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6990"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E30E82E0-5572-2B4D-D230-C7C3C8575D22}"/>
              </a:ext>
            </a:extLst>
          </p:cNvPr>
          <p:cNvSpPr>
            <a:spLocks noGrp="1"/>
          </p:cNvSpPr>
          <p:nvPr>
            <p:ph idx="1"/>
          </p:nvPr>
        </p:nvSpPr>
        <p:spPr>
          <a:xfrm>
            <a:off x="1451580" y="2355535"/>
            <a:ext cx="9436404" cy="3545525"/>
          </a:xfrm>
        </p:spPr>
        <p:txBody>
          <a:bodyPr>
            <a:normAutofit/>
          </a:bodyPr>
          <a:lstStyle/>
          <a:p>
            <a:pPr>
              <a:lnSpc>
                <a:spcPct val="110000"/>
              </a:lnSpc>
            </a:pPr>
            <a:r>
              <a:rPr lang="en-US" dirty="0"/>
              <a:t>Buy-in (</a:t>
            </a:r>
            <a:r>
              <a:rPr lang="en-US" dirty="0">
                <a:hlinkClick r:id="rId2"/>
              </a:rPr>
              <a:t>trust</a:t>
            </a:r>
            <a:r>
              <a:rPr lang="en-US" dirty="0"/>
              <a:t>)</a:t>
            </a:r>
          </a:p>
          <a:p>
            <a:pPr>
              <a:lnSpc>
                <a:spcPct val="110000"/>
              </a:lnSpc>
            </a:pPr>
            <a:r>
              <a:rPr lang="en-US" dirty="0"/>
              <a:t>Instructing students on how to effectively complete preliminary tasks</a:t>
            </a:r>
          </a:p>
          <a:p>
            <a:pPr lvl="1">
              <a:lnSpc>
                <a:spcPct val="110000"/>
              </a:lnSpc>
            </a:pPr>
            <a:r>
              <a:rPr lang="en-US" dirty="0"/>
              <a:t>Taking notes</a:t>
            </a:r>
          </a:p>
          <a:p>
            <a:pPr lvl="1">
              <a:lnSpc>
                <a:spcPct val="110000"/>
              </a:lnSpc>
            </a:pPr>
            <a:r>
              <a:rPr lang="en-US" dirty="0"/>
              <a:t>How to read math</a:t>
            </a:r>
          </a:p>
          <a:p>
            <a:pPr>
              <a:lnSpc>
                <a:spcPct val="110000"/>
              </a:lnSpc>
            </a:pPr>
            <a:r>
              <a:rPr lang="en-US" dirty="0"/>
              <a:t>Group work</a:t>
            </a:r>
          </a:p>
          <a:p>
            <a:pPr lvl="1">
              <a:lnSpc>
                <a:spcPct val="110000"/>
              </a:lnSpc>
            </a:pPr>
            <a:r>
              <a:rPr lang="en-US" dirty="0"/>
              <a:t>Group size and composition</a:t>
            </a:r>
            <a:r>
              <a:rPr lang="en-US" baseline="30000" dirty="0"/>
              <a:t>18, 19</a:t>
            </a:r>
            <a:endParaRPr lang="en-US" dirty="0"/>
          </a:p>
          <a:p>
            <a:pPr lvl="1">
              <a:lnSpc>
                <a:spcPct val="110000"/>
              </a:lnSpc>
            </a:pPr>
            <a:r>
              <a:rPr lang="en-US" dirty="0"/>
              <a:t>Setting expectations for group work</a:t>
            </a:r>
          </a:p>
          <a:p>
            <a:pPr lvl="1">
              <a:lnSpc>
                <a:spcPct val="110000"/>
              </a:lnSpc>
            </a:pPr>
            <a:r>
              <a:rPr lang="en-US" dirty="0"/>
              <a:t>Who makes the groups? Do they change regularly?</a:t>
            </a:r>
          </a:p>
          <a:p>
            <a:pPr lvl="1">
              <a:lnSpc>
                <a:spcPct val="110000"/>
              </a:lnSpc>
            </a:pPr>
            <a:r>
              <a:rPr lang="en-US" dirty="0"/>
              <a:t>How is feedback given?</a:t>
            </a:r>
          </a:p>
          <a:p>
            <a:pPr>
              <a:lnSpc>
                <a:spcPct val="110000"/>
              </a:lnSpc>
            </a:pPr>
            <a:endParaRPr lang="en-US" dirty="0"/>
          </a:p>
        </p:txBody>
      </p:sp>
      <p:sp>
        <p:nvSpPr>
          <p:cNvPr id="14" name="Rectangle 13">
            <a:extLst>
              <a:ext uri="{FF2B5EF4-FFF2-40B4-BE49-F238E27FC236}">
                <a16:creationId xmlns:a16="http://schemas.microsoft.com/office/drawing/2014/main" id="{0E98F370-0B60-7BC4-6FD1-DA72AE9157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6122584"/>
            <a:ext cx="12191695"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782B69A-3A6F-B836-3417-1932884247D5}"/>
              </a:ext>
            </a:extLst>
          </p:cNvPr>
          <p:cNvSpPr/>
          <p:nvPr/>
        </p:nvSpPr>
        <p:spPr>
          <a:xfrm>
            <a:off x="1581906" y="2834022"/>
            <a:ext cx="9913408" cy="1108561"/>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5017AE32-713B-9C40-5AA7-34DD319E57E2}"/>
              </a:ext>
            </a:extLst>
          </p:cNvPr>
          <p:cNvSpPr/>
          <p:nvPr/>
        </p:nvSpPr>
        <p:spPr>
          <a:xfrm>
            <a:off x="6365174" y="3429000"/>
            <a:ext cx="5615648" cy="2693584"/>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Be explicit with your students!</a:t>
            </a:r>
          </a:p>
          <a:p>
            <a:pPr algn="ctr"/>
            <a:endParaRPr lang="en-US" dirty="0"/>
          </a:p>
          <a:p>
            <a:pPr algn="ctr"/>
            <a:r>
              <a:rPr lang="en-US" dirty="0"/>
              <a:t>e.g. “You should take notes on the video and bring those to class with you so that you can refer to them during the group work.”</a:t>
            </a:r>
          </a:p>
          <a:p>
            <a:pPr algn="ctr"/>
            <a:endParaRPr lang="en-US" dirty="0"/>
          </a:p>
          <a:p>
            <a:pPr algn="ctr"/>
            <a:r>
              <a:rPr lang="en-US" dirty="0"/>
              <a:t>If asking students to read math, teach them how to read it.</a:t>
            </a:r>
          </a:p>
        </p:txBody>
      </p:sp>
    </p:spTree>
    <p:extLst>
      <p:ext uri="{BB962C8B-B14F-4D97-AF65-F5344CB8AC3E}">
        <p14:creationId xmlns:p14="http://schemas.microsoft.com/office/powerpoint/2010/main" val="4019962361"/>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a:extLst>
            <a:ext uri="{FF2B5EF4-FFF2-40B4-BE49-F238E27FC236}">
              <a16:creationId xmlns:a16="http://schemas.microsoft.com/office/drawing/2014/main" id="{1122779F-C9FE-766F-ABD7-9EBF1C100E5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4D647B-0EB2-B718-C560-82A6FFB95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0C3178C-0E9F-5D1A-E83F-6B559528F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5B6AE1-7A84-CBF9-F993-3B5AC06F1B83}"/>
              </a:ext>
            </a:extLst>
          </p:cNvPr>
          <p:cNvSpPr>
            <a:spLocks noGrp="1"/>
          </p:cNvSpPr>
          <p:nvPr>
            <p:ph type="title"/>
          </p:nvPr>
        </p:nvSpPr>
        <p:spPr>
          <a:xfrm>
            <a:off x="1451579" y="1040302"/>
            <a:ext cx="9603275" cy="1020229"/>
          </a:xfrm>
        </p:spPr>
        <p:txBody>
          <a:bodyPr>
            <a:normAutofit/>
          </a:bodyPr>
          <a:lstStyle/>
          <a:p>
            <a:r>
              <a:rPr lang="en-US" dirty="0"/>
              <a:t>Other considerations</a:t>
            </a:r>
          </a:p>
        </p:txBody>
      </p:sp>
      <p:cxnSp>
        <p:nvCxnSpPr>
          <p:cNvPr id="12" name="Straight Connector 11">
            <a:extLst>
              <a:ext uri="{FF2B5EF4-FFF2-40B4-BE49-F238E27FC236}">
                <a16:creationId xmlns:a16="http://schemas.microsoft.com/office/drawing/2014/main" id="{0F22B76E-8C7B-4595-597B-70095EA48A1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6990" y="2081620"/>
            <a:ext cx="958199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D498C564-BBDE-BCAC-A539-C4D7DC1F897F}"/>
              </a:ext>
            </a:extLst>
          </p:cNvPr>
          <p:cNvSpPr>
            <a:spLocks noGrp="1"/>
          </p:cNvSpPr>
          <p:nvPr>
            <p:ph idx="1"/>
          </p:nvPr>
        </p:nvSpPr>
        <p:spPr>
          <a:xfrm>
            <a:off x="1451580" y="2355536"/>
            <a:ext cx="9436404" cy="3619962"/>
          </a:xfrm>
        </p:spPr>
        <p:txBody>
          <a:bodyPr>
            <a:normAutofit/>
          </a:bodyPr>
          <a:lstStyle/>
          <a:p>
            <a:pPr>
              <a:lnSpc>
                <a:spcPct val="110000"/>
              </a:lnSpc>
            </a:pPr>
            <a:r>
              <a:rPr lang="en-US" dirty="0"/>
              <a:t>Buy-in (</a:t>
            </a:r>
            <a:r>
              <a:rPr lang="en-US" dirty="0">
                <a:hlinkClick r:id="rId2"/>
              </a:rPr>
              <a:t>trust</a:t>
            </a:r>
            <a:r>
              <a:rPr lang="en-US" dirty="0"/>
              <a:t>)</a:t>
            </a:r>
          </a:p>
          <a:p>
            <a:pPr>
              <a:lnSpc>
                <a:spcPct val="110000"/>
              </a:lnSpc>
            </a:pPr>
            <a:r>
              <a:rPr lang="en-US" dirty="0"/>
              <a:t>Instructing students on how to effectively complete preliminary tasks</a:t>
            </a:r>
          </a:p>
          <a:p>
            <a:pPr lvl="1">
              <a:lnSpc>
                <a:spcPct val="110000"/>
              </a:lnSpc>
            </a:pPr>
            <a:r>
              <a:rPr lang="en-US" dirty="0"/>
              <a:t>Taking notes</a:t>
            </a:r>
          </a:p>
          <a:p>
            <a:pPr lvl="1">
              <a:lnSpc>
                <a:spcPct val="110000"/>
              </a:lnSpc>
            </a:pPr>
            <a:r>
              <a:rPr lang="en-US" dirty="0"/>
              <a:t>How to read math</a:t>
            </a:r>
          </a:p>
          <a:p>
            <a:pPr>
              <a:lnSpc>
                <a:spcPct val="110000"/>
              </a:lnSpc>
            </a:pPr>
            <a:r>
              <a:rPr lang="en-US" dirty="0"/>
              <a:t>Group work</a:t>
            </a:r>
          </a:p>
          <a:p>
            <a:pPr lvl="1">
              <a:lnSpc>
                <a:spcPct val="110000"/>
              </a:lnSpc>
            </a:pPr>
            <a:r>
              <a:rPr lang="en-US" dirty="0"/>
              <a:t>Group size and composition</a:t>
            </a:r>
            <a:r>
              <a:rPr lang="en-US" baseline="30000" dirty="0"/>
              <a:t>18, 19</a:t>
            </a:r>
            <a:endParaRPr lang="en-US" dirty="0"/>
          </a:p>
          <a:p>
            <a:pPr lvl="1">
              <a:lnSpc>
                <a:spcPct val="110000"/>
              </a:lnSpc>
            </a:pPr>
            <a:r>
              <a:rPr lang="en-US" dirty="0"/>
              <a:t>Setting expectations for group work</a:t>
            </a:r>
          </a:p>
          <a:p>
            <a:pPr lvl="1">
              <a:lnSpc>
                <a:spcPct val="110000"/>
              </a:lnSpc>
            </a:pPr>
            <a:r>
              <a:rPr lang="en-US" dirty="0"/>
              <a:t>Who makes the groups? Do they change regularly?</a:t>
            </a:r>
          </a:p>
          <a:p>
            <a:pPr lvl="1">
              <a:lnSpc>
                <a:spcPct val="110000"/>
              </a:lnSpc>
            </a:pPr>
            <a:r>
              <a:rPr lang="en-US" dirty="0"/>
              <a:t>How is feedback given?</a:t>
            </a:r>
          </a:p>
          <a:p>
            <a:pPr>
              <a:lnSpc>
                <a:spcPct val="110000"/>
              </a:lnSpc>
            </a:pPr>
            <a:endParaRPr lang="en-US" dirty="0"/>
          </a:p>
        </p:txBody>
      </p:sp>
      <p:sp>
        <p:nvSpPr>
          <p:cNvPr id="14" name="Rectangle 13">
            <a:extLst>
              <a:ext uri="{FF2B5EF4-FFF2-40B4-BE49-F238E27FC236}">
                <a16:creationId xmlns:a16="http://schemas.microsoft.com/office/drawing/2014/main" id="{9AB53A68-866C-ABAF-2E69-4D672844E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6122584"/>
            <a:ext cx="12191695"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EF3F32-40AE-E9B0-2FA5-A821EE5A1448}"/>
              </a:ext>
            </a:extLst>
          </p:cNvPr>
          <p:cNvSpPr/>
          <p:nvPr/>
        </p:nvSpPr>
        <p:spPr>
          <a:xfrm>
            <a:off x="1451277" y="4056090"/>
            <a:ext cx="5578915" cy="1919405"/>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653362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Notebook and pencil on desk">
            <a:extLst>
              <a:ext uri="{FF2B5EF4-FFF2-40B4-BE49-F238E27FC236}">
                <a16:creationId xmlns:a16="http://schemas.microsoft.com/office/drawing/2014/main" id="{0DCC6674-2199-70FB-7036-BAC3FD768C1E}"/>
              </a:ext>
            </a:extLst>
          </p:cNvPr>
          <p:cNvPicPr>
            <a:picLocks noChangeAspect="1"/>
          </p:cNvPicPr>
          <p:nvPr/>
        </p:nvPicPr>
        <p:blipFill>
          <a:blip r:embed="rId2">
            <a:alphaModFix amt="50000"/>
          </a:blip>
          <a:srcRect t="14945" r="-1" b="782"/>
          <a:stretch>
            <a:fillRect/>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F9BFAA89-5395-662B-B667-9C39357E2341}"/>
              </a:ext>
            </a:extLst>
          </p:cNvPr>
          <p:cNvSpPr>
            <a:spLocks noGrp="1"/>
          </p:cNvSpPr>
          <p:nvPr>
            <p:ph type="title"/>
          </p:nvPr>
        </p:nvSpPr>
        <p:spPr>
          <a:xfrm>
            <a:off x="1130271" y="1193800"/>
            <a:ext cx="3193050" cy="4699000"/>
          </a:xfrm>
        </p:spPr>
        <p:txBody>
          <a:bodyPr anchor="ctr">
            <a:normAutofit/>
          </a:bodyPr>
          <a:lstStyle/>
          <a:p>
            <a:r>
              <a:rPr lang="en-US" dirty="0"/>
              <a:t>What about the faculty workload??</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028B0C4-20E3-1767-A883-8E29D3B17732}"/>
              </a:ext>
            </a:extLst>
          </p:cNvPr>
          <p:cNvSpPr>
            <a:spLocks noGrp="1"/>
          </p:cNvSpPr>
          <p:nvPr>
            <p:ph idx="1"/>
          </p:nvPr>
        </p:nvSpPr>
        <p:spPr>
          <a:xfrm>
            <a:off x="4976636" y="1193800"/>
            <a:ext cx="6085091" cy="4699000"/>
          </a:xfrm>
        </p:spPr>
        <p:txBody>
          <a:bodyPr anchor="ctr">
            <a:normAutofit/>
          </a:bodyPr>
          <a:lstStyle/>
          <a:p>
            <a:r>
              <a:rPr lang="en-US" dirty="0"/>
              <a:t>There is an initial start-up cost for any change we make in the classroom.</a:t>
            </a:r>
          </a:p>
          <a:p>
            <a:r>
              <a:rPr lang="en-US" dirty="0"/>
              <a:t>But once the stuff is created, you have it!</a:t>
            </a:r>
          </a:p>
          <a:p>
            <a:r>
              <a:rPr lang="en-US" dirty="0"/>
              <a:t>Ways to mitigate the workload aspect:</a:t>
            </a:r>
          </a:p>
          <a:p>
            <a:pPr lvl="1"/>
            <a:r>
              <a:rPr lang="en-US" dirty="0"/>
              <a:t>Use other people’s materials.</a:t>
            </a:r>
          </a:p>
          <a:p>
            <a:pPr lvl="1"/>
            <a:r>
              <a:rPr lang="en-US" dirty="0"/>
              <a:t>Work with others on planning the course and/or creating materials</a:t>
            </a:r>
          </a:p>
          <a:p>
            <a:pPr lvl="1"/>
            <a:r>
              <a:rPr lang="en-US" dirty="0"/>
              <a:t>Don’t do it all at once! (e.g. Flipped Fridays or flip a particular unit)</a:t>
            </a:r>
          </a:p>
          <a:p>
            <a:pPr lvl="1"/>
            <a:r>
              <a:rPr lang="en-US" dirty="0"/>
              <a:t>Think about ways to make giving feedback easier (e.g. for some group assignments, only one per group, </a:t>
            </a:r>
            <a:r>
              <a:rPr lang="en-US" dirty="0" err="1"/>
              <a:t>etc</a:t>
            </a:r>
            <a:r>
              <a:rPr lang="en-US" dirty="0"/>
              <a:t>…)</a:t>
            </a: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1669343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B48DA4F6-E842-5ED8-AD49-1A8EC203DBB7}"/>
              </a:ext>
            </a:extLst>
          </p:cNvPr>
          <p:cNvSpPr>
            <a:spLocks noGrp="1"/>
          </p:cNvSpPr>
          <p:nvPr>
            <p:ph type="title"/>
          </p:nvPr>
        </p:nvSpPr>
        <p:spPr>
          <a:xfrm>
            <a:off x="812205" y="804519"/>
            <a:ext cx="3241820" cy="4431360"/>
          </a:xfrm>
        </p:spPr>
        <p:txBody>
          <a:bodyPr anchor="ctr">
            <a:normAutofit/>
          </a:bodyPr>
          <a:lstStyle/>
          <a:p>
            <a:r>
              <a:rPr lang="en-US" dirty="0"/>
              <a:t>Closing </a:t>
            </a:r>
            <a:r>
              <a:rPr lang="en-US" dirty="0" err="1"/>
              <a:t>thoughtS</a:t>
            </a:r>
            <a:endParaRPr lang="en-US" dirty="0"/>
          </a:p>
        </p:txBody>
      </p:sp>
      <p:cxnSp>
        <p:nvCxnSpPr>
          <p:cNvPr id="12" name="Straight Connector 1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127CEDF-13D3-4D64-4E9D-FB7AA5489A83}"/>
              </a:ext>
            </a:extLst>
          </p:cNvPr>
          <p:cNvSpPr>
            <a:spLocks noGrp="1"/>
          </p:cNvSpPr>
          <p:nvPr>
            <p:ph idx="1"/>
          </p:nvPr>
        </p:nvSpPr>
        <p:spPr>
          <a:xfrm>
            <a:off x="4637863" y="804520"/>
            <a:ext cx="6102559" cy="4431359"/>
          </a:xfrm>
        </p:spPr>
        <p:txBody>
          <a:bodyPr anchor="ctr">
            <a:normAutofit/>
          </a:bodyPr>
          <a:lstStyle/>
          <a:p>
            <a:r>
              <a:rPr lang="en-US" b="1" dirty="0"/>
              <a:t>Before class:</a:t>
            </a:r>
            <a:r>
              <a:rPr lang="en-US" dirty="0"/>
              <a:t> What preparation will help students enter ready to participate?</a:t>
            </a:r>
          </a:p>
          <a:p>
            <a:pPr lvl="0"/>
            <a:r>
              <a:rPr lang="en-US" b="1" dirty="0"/>
              <a:t>During class:</a:t>
            </a:r>
            <a:r>
              <a:rPr lang="en-US" dirty="0"/>
              <a:t> What thinking most benefits from peers, feedback, and my guidance?</a:t>
            </a:r>
          </a:p>
          <a:p>
            <a:r>
              <a:rPr lang="en-US" dirty="0"/>
              <a:t>Where do my students most need me? Sometimes they need a clear explanation. Sometimes they need feedback while they’re trying something difficult.</a:t>
            </a:r>
          </a:p>
          <a:p>
            <a:pPr marL="0" indent="0">
              <a:buNone/>
            </a:pPr>
            <a:endParaRPr lang="en-US" dirty="0"/>
          </a:p>
        </p:txBody>
      </p:sp>
      <p:pic>
        <p:nvPicPr>
          <p:cNvPr id="14" name="Picture 13">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4" name="Rounded Rectangle 3">
            <a:extLst>
              <a:ext uri="{FF2B5EF4-FFF2-40B4-BE49-F238E27FC236}">
                <a16:creationId xmlns:a16="http://schemas.microsoft.com/office/drawing/2014/main" id="{331B7610-63D8-7F1F-7A71-E30AA2BE948A}"/>
              </a:ext>
            </a:extLst>
          </p:cNvPr>
          <p:cNvSpPr/>
          <p:nvPr/>
        </p:nvSpPr>
        <p:spPr>
          <a:xfrm>
            <a:off x="5475767" y="5418394"/>
            <a:ext cx="5911703" cy="12440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Thank you!!</a:t>
            </a:r>
          </a:p>
        </p:txBody>
      </p:sp>
    </p:spTree>
    <p:extLst>
      <p:ext uri="{BB962C8B-B14F-4D97-AF65-F5344CB8AC3E}">
        <p14:creationId xmlns:p14="http://schemas.microsoft.com/office/powerpoint/2010/main" val="383936169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52295-C3D3-A58C-54B8-77B0E0FDF135}"/>
              </a:ext>
            </a:extLst>
          </p:cNvPr>
          <p:cNvSpPr>
            <a:spLocks noGrp="1"/>
          </p:cNvSpPr>
          <p:nvPr>
            <p:ph type="title"/>
          </p:nvPr>
        </p:nvSpPr>
        <p:spPr/>
        <p:txBody>
          <a:bodyPr/>
          <a:lstStyle/>
          <a:p>
            <a:r>
              <a:rPr lang="en-US" dirty="0"/>
              <a:t>References part 1</a:t>
            </a:r>
          </a:p>
        </p:txBody>
      </p:sp>
      <p:sp>
        <p:nvSpPr>
          <p:cNvPr id="3" name="Content Placeholder 2">
            <a:extLst>
              <a:ext uri="{FF2B5EF4-FFF2-40B4-BE49-F238E27FC236}">
                <a16:creationId xmlns:a16="http://schemas.microsoft.com/office/drawing/2014/main" id="{E6C03E7C-4E0D-6299-18AD-F695555910C7}"/>
              </a:ext>
            </a:extLst>
          </p:cNvPr>
          <p:cNvSpPr>
            <a:spLocks noGrp="1"/>
          </p:cNvSpPr>
          <p:nvPr>
            <p:ph idx="1"/>
          </p:nvPr>
        </p:nvSpPr>
        <p:spPr>
          <a:xfrm>
            <a:off x="418214" y="2027564"/>
            <a:ext cx="11355572" cy="4199727"/>
          </a:xfrm>
        </p:spPr>
        <p:txBody>
          <a:bodyPr>
            <a:noAutofit/>
          </a:bodyPr>
          <a:lstStyle/>
          <a:p>
            <a:pPr marL="514350" indent="-514350">
              <a:buFont typeface="+mj-lt"/>
              <a:buAutoNum type="arabicPeriod"/>
            </a:pPr>
            <a:r>
              <a:rPr lang="en-US" sz="1200" dirty="0"/>
              <a:t>Bakla, A., &amp; Mehdiyev, E. (2022). A qualitative study of teacher-created interactive videos versus YouTube videos in flipped learning. </a:t>
            </a:r>
            <a:r>
              <a:rPr lang="en-US" sz="1200" i="1" dirty="0"/>
              <a:t>E-Learning and Digital Media, 19</a:t>
            </a:r>
            <a:r>
              <a:rPr lang="en-US" sz="1200" dirty="0"/>
              <a:t>(5), 495–514. (</a:t>
            </a:r>
            <a:r>
              <a:rPr lang="en-US" sz="1200" dirty="0">
                <a:hlinkClick r:id="rId2"/>
              </a:rPr>
              <a:t>DOI</a:t>
            </a:r>
            <a:r>
              <a:rPr lang="en-US" sz="1200" dirty="0"/>
              <a:t>)</a:t>
            </a:r>
          </a:p>
          <a:p>
            <a:pPr marL="514350" indent="-514350">
              <a:buFont typeface="+mj-lt"/>
              <a:buAutoNum type="arabicPeriod"/>
            </a:pPr>
            <a:r>
              <a:rPr lang="en-US" sz="1200" dirty="0"/>
              <a:t>Bassett, K., Olbricht, G. R., &amp; Shannon, K. B. (2020). Student </a:t>
            </a:r>
            <a:r>
              <a:rPr lang="en-US" sz="1200" dirty="0" err="1"/>
              <a:t>preclass</a:t>
            </a:r>
            <a:r>
              <a:rPr lang="en-US" sz="1200" dirty="0"/>
              <a:t> preparation by both reading the textbook and watching videos online improves exam performance in a partially flipped course. </a:t>
            </a:r>
            <a:r>
              <a:rPr lang="en-US" sz="1200" i="1" dirty="0"/>
              <a:t>CBE—Life Sciences Education, 19</a:t>
            </a:r>
            <a:r>
              <a:rPr lang="en-US" sz="1200" dirty="0"/>
              <a:t>(3), Article ar32. (</a:t>
            </a:r>
            <a:r>
              <a:rPr lang="en-US" sz="1200" dirty="0">
                <a:hlinkClick r:id="rId3"/>
              </a:rPr>
              <a:t>DOI</a:t>
            </a:r>
            <a:r>
              <a:rPr lang="en-US" sz="1200" dirty="0"/>
              <a:t>)</a:t>
            </a:r>
          </a:p>
          <a:p>
            <a:pPr marL="514350" indent="-514350">
              <a:buFont typeface="+mj-lt"/>
              <a:buAutoNum type="arabicPeriod"/>
            </a:pPr>
            <a:r>
              <a:rPr lang="en-US" sz="1200" dirty="0"/>
              <a:t>Bredow, C. A., Roehling, P. V., Knorp, A. J., &amp; Sweet, A. M. (2021). To flip or not to flip? A meta-analysis of the efficacy of flipped learning in higher education. </a:t>
            </a:r>
            <a:r>
              <a:rPr lang="en-US" sz="1200" i="1" dirty="0"/>
              <a:t>Review of Educational Research, 91</a:t>
            </a:r>
            <a:r>
              <a:rPr lang="en-US" sz="1200" dirty="0"/>
              <a:t>(6), 878–918. (</a:t>
            </a:r>
            <a:r>
              <a:rPr lang="en-US" sz="1200" dirty="0">
                <a:hlinkClick r:id="rId4"/>
              </a:rPr>
              <a:t>DOI</a:t>
            </a:r>
            <a:r>
              <a:rPr lang="en-US" sz="1200" dirty="0"/>
              <a:t>)</a:t>
            </a:r>
          </a:p>
          <a:p>
            <a:pPr marL="514350" indent="-514350">
              <a:buFont typeface="+mj-lt"/>
              <a:buAutoNum type="arabicPeriod"/>
            </a:pPr>
            <a:r>
              <a:rPr lang="en-US" sz="1200" dirty="0"/>
              <a:t>Carney, D., Ormes, N., &amp; Swanson, R. (2015). Partially flipped linear algebra: A team-based approach. </a:t>
            </a:r>
            <a:r>
              <a:rPr lang="en-US" sz="1200" i="1" dirty="0"/>
              <a:t>PRIMUS, 25</a:t>
            </a:r>
            <a:r>
              <a:rPr lang="en-US" sz="1200" dirty="0"/>
              <a:t>(8), 641–654. (</a:t>
            </a:r>
            <a:r>
              <a:rPr lang="en-US" sz="1200" dirty="0">
                <a:hlinkClick r:id="rId5"/>
              </a:rPr>
              <a:t>DOI</a:t>
            </a:r>
            <a:r>
              <a:rPr lang="en-US" sz="1200" dirty="0"/>
              <a:t>)</a:t>
            </a:r>
          </a:p>
          <a:p>
            <a:pPr marL="514350" indent="-514350">
              <a:buFont typeface="+mj-lt"/>
              <a:buAutoNum type="arabicPeriod"/>
            </a:pPr>
            <a:r>
              <a:rPr lang="en-US" sz="1200" dirty="0"/>
              <a:t>Carney, D., Sanders, M., Spiegel, S., Swanson, R., &amp; Vasquez, A. (2021). Calculus II course redesign: Supporting faculty in pedagogical change. </a:t>
            </a:r>
            <a:r>
              <a:rPr lang="en-US" sz="1200" i="1" dirty="0"/>
              <a:t>PRIMUS, 31</a:t>
            </a:r>
            <a:r>
              <a:rPr lang="en-US" sz="1200" dirty="0"/>
              <a:t>(3–5), 643–657. (</a:t>
            </a:r>
            <a:r>
              <a:rPr lang="en-US" sz="1200" dirty="0">
                <a:hlinkClick r:id="rId6"/>
              </a:rPr>
              <a:t>DOI</a:t>
            </a:r>
            <a:r>
              <a:rPr lang="en-US" sz="1200" dirty="0"/>
              <a:t>) </a:t>
            </a:r>
          </a:p>
          <a:p>
            <a:pPr marL="514350" indent="-514350">
              <a:buFont typeface="+mj-lt"/>
              <a:buAutoNum type="arabicPeriod"/>
            </a:pPr>
            <a:r>
              <a:rPr lang="en-US" sz="1200" dirty="0"/>
              <a:t>Freeman, S., Eddy, S. L., McDonough, M., Smith, M. K., Okoroafor, N., Jordt, H., &amp; Wenderoth, M. P. (2014). Active learning increases student performance in science, engineering, and mathematics. </a:t>
            </a:r>
            <a:r>
              <a:rPr lang="en-US" sz="1200" i="1" dirty="0"/>
              <a:t>Proceedings of the National Academy of Sciences, </a:t>
            </a:r>
            <a:r>
              <a:rPr lang="en-US" sz="1200" dirty="0"/>
              <a:t>(23), 8410–8415. (</a:t>
            </a:r>
            <a:r>
              <a:rPr lang="en-US" sz="1200" dirty="0">
                <a:hlinkClick r:id="rId7"/>
              </a:rPr>
              <a:t>DOI</a:t>
            </a:r>
            <a:r>
              <a:rPr lang="en-US" sz="1200" dirty="0"/>
              <a:t>)</a:t>
            </a:r>
          </a:p>
          <a:p>
            <a:pPr marL="514350" indent="-514350">
              <a:buFont typeface="+mj-lt"/>
              <a:buAutoNum type="arabicPeriod"/>
            </a:pPr>
            <a:r>
              <a:rPr lang="en-US" sz="1200" dirty="0" err="1"/>
              <a:t>Fyfield</a:t>
            </a:r>
            <a:r>
              <a:rPr lang="en-US" sz="1200" dirty="0"/>
              <a:t>, M., Henderson, M., &amp; Phillips, M. (2022). Improving instructional video design: A systematic review. </a:t>
            </a:r>
            <a:r>
              <a:rPr lang="en-US" sz="1200" i="1" dirty="0"/>
              <a:t>Australasian Journal of Educational Technology, 38</a:t>
            </a:r>
            <a:r>
              <a:rPr lang="en-US" sz="1200" dirty="0"/>
              <a:t>(3), 155–183. (</a:t>
            </a:r>
            <a:r>
              <a:rPr lang="en-US" sz="1200" dirty="0">
                <a:hlinkClick r:id="rId8"/>
              </a:rPr>
              <a:t>DOI</a:t>
            </a:r>
            <a:r>
              <a:rPr lang="en-US" sz="1200" dirty="0"/>
              <a:t>)</a:t>
            </a:r>
          </a:p>
          <a:p>
            <a:pPr marL="514350" indent="-514350">
              <a:buFont typeface="+mj-lt"/>
              <a:buAutoNum type="arabicPeriod"/>
            </a:pPr>
            <a:r>
              <a:rPr lang="en-US" sz="1200" dirty="0"/>
              <a:t>Johnson, E., Andrews-Larson, C., Keene, K., Melhuish, K., Keller, R., &amp; Fortune, N. (2020). Inquiry and gender inequity in the undergraduate mathematics classroom. </a:t>
            </a:r>
            <a:r>
              <a:rPr lang="en-US" sz="1200" i="1" dirty="0"/>
              <a:t>Journal for Research in Mathematics Education, 51</a:t>
            </a:r>
            <a:r>
              <a:rPr lang="en-US" sz="1200" dirty="0"/>
              <a:t>(4), 504–516. (</a:t>
            </a:r>
            <a:r>
              <a:rPr lang="en-US" sz="1200" dirty="0">
                <a:hlinkClick r:id="rId9"/>
              </a:rPr>
              <a:t>DOI</a:t>
            </a:r>
            <a:r>
              <a:rPr lang="en-US" sz="1200" dirty="0"/>
              <a:t>)</a:t>
            </a:r>
          </a:p>
          <a:p>
            <a:endParaRPr lang="en-US" sz="800" dirty="0"/>
          </a:p>
          <a:p>
            <a:endParaRPr lang="en-US" sz="800" dirty="0"/>
          </a:p>
        </p:txBody>
      </p:sp>
    </p:spTree>
    <p:extLst>
      <p:ext uri="{BB962C8B-B14F-4D97-AF65-F5344CB8AC3E}">
        <p14:creationId xmlns:p14="http://schemas.microsoft.com/office/powerpoint/2010/main" val="1468044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BE747-89C4-BBAF-2F1C-3375D45C28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1642B-5F93-A19E-899C-5A6A285C2E5F}"/>
              </a:ext>
            </a:extLst>
          </p:cNvPr>
          <p:cNvSpPr>
            <a:spLocks noGrp="1"/>
          </p:cNvSpPr>
          <p:nvPr>
            <p:ph type="title"/>
          </p:nvPr>
        </p:nvSpPr>
        <p:spPr/>
        <p:txBody>
          <a:bodyPr/>
          <a:lstStyle/>
          <a:p>
            <a:r>
              <a:rPr lang="en-US" dirty="0"/>
              <a:t>References part II</a:t>
            </a:r>
          </a:p>
        </p:txBody>
      </p:sp>
      <p:sp>
        <p:nvSpPr>
          <p:cNvPr id="3" name="Content Placeholder 2">
            <a:extLst>
              <a:ext uri="{FF2B5EF4-FFF2-40B4-BE49-F238E27FC236}">
                <a16:creationId xmlns:a16="http://schemas.microsoft.com/office/drawing/2014/main" id="{AA0BE817-6919-B55C-62B4-81379588F159}"/>
              </a:ext>
            </a:extLst>
          </p:cNvPr>
          <p:cNvSpPr>
            <a:spLocks noGrp="1"/>
          </p:cNvSpPr>
          <p:nvPr>
            <p:ph idx="1"/>
          </p:nvPr>
        </p:nvSpPr>
        <p:spPr>
          <a:xfrm>
            <a:off x="180753" y="1949446"/>
            <a:ext cx="11834038" cy="4199727"/>
          </a:xfrm>
        </p:spPr>
        <p:txBody>
          <a:bodyPr>
            <a:noAutofit/>
          </a:bodyPr>
          <a:lstStyle/>
          <a:p>
            <a:pPr marL="514350" indent="-514350">
              <a:buFont typeface="+mj-lt"/>
              <a:buAutoNum type="arabicPeriod" startAt="9"/>
            </a:pPr>
            <a:r>
              <a:rPr lang="en-US" sz="1100" dirty="0"/>
              <a:t>Kapur, M., Hattie, J., Grossman, I., &amp; Sinha, T. (2022). Fail, flip, fix, and feed—Rethinking flipped learning: A review of meta-analyses and a subsequent meta-analysis. </a:t>
            </a:r>
            <a:r>
              <a:rPr lang="en-US" sz="1100" i="1" dirty="0"/>
              <a:t>Frontiers in Education, 7</a:t>
            </a:r>
            <a:r>
              <a:rPr lang="en-US" sz="1100" dirty="0"/>
              <a:t>, Article 956416. (</a:t>
            </a:r>
            <a:r>
              <a:rPr lang="en-US" sz="1100" dirty="0">
                <a:hlinkClick r:id="rId2"/>
              </a:rPr>
              <a:t>DOI</a:t>
            </a:r>
            <a:r>
              <a:rPr lang="en-US" sz="1100" dirty="0"/>
              <a:t>)</a:t>
            </a:r>
          </a:p>
          <a:p>
            <a:pPr marL="514350" indent="-514350">
              <a:buFont typeface="+mj-lt"/>
              <a:buAutoNum type="arabicPeriod" startAt="9"/>
            </a:pPr>
            <a:r>
              <a:rPr lang="en-US" sz="1100" dirty="0"/>
              <a:t>Liu, L., Hew, K. F., &amp; Du, J. (2024). Design principles for supporting self-regulated learning in flipped classrooms: A systematic review. </a:t>
            </a:r>
            <a:r>
              <a:rPr lang="en-US" sz="1100" i="1" dirty="0"/>
              <a:t>International Journal of Educational Research, 124</a:t>
            </a:r>
            <a:r>
              <a:rPr lang="en-US" sz="1100" dirty="0"/>
              <a:t>, Article 102319. (</a:t>
            </a:r>
            <a:r>
              <a:rPr lang="en-US" sz="1100" dirty="0">
                <a:hlinkClick r:id="rId3"/>
              </a:rPr>
              <a:t>DOI</a:t>
            </a:r>
            <a:r>
              <a:rPr lang="en-US" sz="1100" dirty="0"/>
              <a:t>)</a:t>
            </a:r>
          </a:p>
          <a:p>
            <a:pPr marL="514350" indent="-514350">
              <a:buFont typeface="+mj-lt"/>
              <a:buAutoNum type="arabicPeriod" startAt="9"/>
            </a:pPr>
            <a:r>
              <a:rPr lang="en-US" sz="1100" dirty="0"/>
              <a:t>Reinholz, D., Johnson, E., Andrews-Larson, C., Stone-Johnstone, A., Smith, J., Mullins, B., Fortune, N., Keene, K., &amp; Shah, N. (2022). When active learning is inequitable: Women’s participation predicts gender inequities in mathematical performance. </a:t>
            </a:r>
            <a:r>
              <a:rPr lang="en-US" sz="1100" i="1" dirty="0"/>
              <a:t>Journal for Research in Mathematics Education, 53</a:t>
            </a:r>
            <a:r>
              <a:rPr lang="en-US" sz="1100" dirty="0"/>
              <a:t>(3), 204–226. (</a:t>
            </a:r>
            <a:r>
              <a:rPr lang="en-US" sz="1100" dirty="0">
                <a:hlinkClick r:id="rId4"/>
              </a:rPr>
              <a:t>DOI</a:t>
            </a:r>
            <a:r>
              <a:rPr lang="en-US" sz="1100" dirty="0"/>
              <a:t>)</a:t>
            </a:r>
          </a:p>
          <a:p>
            <a:pPr marL="514350" indent="-514350">
              <a:buFont typeface="+mj-lt"/>
              <a:buAutoNum type="arabicPeriod" startAt="9"/>
            </a:pPr>
            <a:r>
              <a:rPr lang="en-US" sz="1100" dirty="0"/>
              <a:t>Serbin, K. S., &amp; Uhing, K. (2026). Using approximations of practice to support calculus instructors’ enactment of equitable active learning teaching practices. </a:t>
            </a:r>
            <a:r>
              <a:rPr lang="en-US" sz="1100" i="1" dirty="0"/>
              <a:t>International Journal of Research in Undergraduate Mathematics Education</a:t>
            </a:r>
            <a:r>
              <a:rPr lang="en-US" sz="1100" dirty="0"/>
              <a:t>. Advance online publication.  (</a:t>
            </a:r>
            <a:r>
              <a:rPr lang="en-US" sz="1100" dirty="0">
                <a:hlinkClick r:id="rId5"/>
              </a:rPr>
              <a:t>DOI</a:t>
            </a:r>
            <a:r>
              <a:rPr lang="en-US" sz="1100" dirty="0"/>
              <a:t>)</a:t>
            </a:r>
          </a:p>
          <a:p>
            <a:pPr marL="514350" indent="-514350">
              <a:buFont typeface="+mj-lt"/>
              <a:buAutoNum type="arabicPeriod" startAt="9"/>
            </a:pPr>
            <a:r>
              <a:rPr lang="en-US" sz="1100" dirty="0"/>
              <a:t>Shen, Y., Spencer, D., </a:t>
            </a:r>
            <a:r>
              <a:rPr lang="en-US" sz="1100" dirty="0" err="1"/>
              <a:t>Tagsold</a:t>
            </a:r>
            <a:r>
              <a:rPr lang="en-US" sz="1100" dirty="0"/>
              <a:t>, J., &amp; Kim, H. (2025). Integrating cognition, self-regulation, motivation, and metacognition: A framework of post-pandemic flipped classroom design. </a:t>
            </a:r>
            <a:r>
              <a:rPr lang="en-US" sz="1100" i="1" dirty="0"/>
              <a:t>Educational Technology Research and Development, 73</a:t>
            </a:r>
            <a:r>
              <a:rPr lang="en-US" sz="1100" dirty="0"/>
              <a:t>, 2425–2461. (</a:t>
            </a:r>
            <a:r>
              <a:rPr lang="en-US" sz="1100" dirty="0">
                <a:hlinkClick r:id="rId6"/>
              </a:rPr>
              <a:t>DOI</a:t>
            </a:r>
            <a:r>
              <a:rPr lang="en-US" sz="1100" dirty="0"/>
              <a:t>)</a:t>
            </a:r>
          </a:p>
          <a:p>
            <a:pPr marL="514350" indent="-514350">
              <a:buFont typeface="+mj-lt"/>
              <a:buAutoNum type="arabicPeriod" startAt="9"/>
            </a:pPr>
            <a:r>
              <a:rPr lang="en-US" sz="1100" dirty="0"/>
              <a:t>Sinha, T., &amp; Kapur, M. (2021). When problem solving followed by instruction works: Evidence for productive failure. </a:t>
            </a:r>
            <a:r>
              <a:rPr lang="en-US" sz="1100" i="1" dirty="0"/>
              <a:t>Review of Educational Research, 91</a:t>
            </a:r>
            <a:r>
              <a:rPr lang="en-US" sz="1100" dirty="0"/>
              <a:t>(5), 761–798. (</a:t>
            </a:r>
            <a:r>
              <a:rPr lang="en-US" sz="1100" dirty="0">
                <a:hlinkClick r:id="rId7"/>
              </a:rPr>
              <a:t>DOI</a:t>
            </a:r>
            <a:r>
              <a:rPr lang="en-US" sz="1100" dirty="0"/>
              <a:t>)</a:t>
            </a:r>
          </a:p>
          <a:p>
            <a:pPr marL="514350" indent="-514350">
              <a:buFont typeface="+mj-lt"/>
              <a:buAutoNum type="arabicPeriod" startAt="9"/>
            </a:pPr>
            <a:r>
              <a:rPr lang="en-US" sz="1100" dirty="0"/>
              <a:t>Swanson, R., Carney, D., &amp; Sanders, M. (2025). Adapting and sustaining change: A case study of a successful Calculus II course redesign during the pandemic years. </a:t>
            </a:r>
            <a:r>
              <a:rPr lang="en-US" sz="1100" i="1" dirty="0"/>
              <a:t>PRIMUS, 35</a:t>
            </a:r>
            <a:r>
              <a:rPr lang="en-US" sz="1100" dirty="0"/>
              <a:t>(4–5), 366–379. (</a:t>
            </a:r>
            <a:r>
              <a:rPr lang="en-US" sz="1100" dirty="0">
                <a:hlinkClick r:id="rId8"/>
              </a:rPr>
              <a:t>DOI</a:t>
            </a:r>
            <a:r>
              <a:rPr lang="en-US" sz="1100" dirty="0"/>
              <a:t>)</a:t>
            </a:r>
          </a:p>
          <a:p>
            <a:pPr marL="514350" indent="-514350">
              <a:buFont typeface="+mj-lt"/>
              <a:buAutoNum type="arabicPeriod" startAt="9"/>
            </a:pPr>
            <a:r>
              <a:rPr lang="en-US" sz="1100" dirty="0"/>
              <a:t>Theobald, E. J., et al. (2020). Active learning narrows achievement gaps for underrepresented students in undergraduate science, technology, engineering, and math. </a:t>
            </a:r>
            <a:r>
              <a:rPr lang="en-US" sz="1100" i="1" dirty="0"/>
              <a:t>Proceedings of the National Academy of Sciences, 117</a:t>
            </a:r>
            <a:r>
              <a:rPr lang="en-US" sz="1100" dirty="0"/>
              <a:t>(12), 6476–6483. (</a:t>
            </a:r>
            <a:r>
              <a:rPr lang="en-US" sz="1100" dirty="0">
                <a:hlinkClick r:id="rId9"/>
              </a:rPr>
              <a:t>DOI</a:t>
            </a:r>
            <a:r>
              <a:rPr lang="en-US" sz="1100" dirty="0"/>
              <a:t>)</a:t>
            </a:r>
          </a:p>
          <a:p>
            <a:pPr marL="514350" indent="-514350">
              <a:buFont typeface="+mj-lt"/>
              <a:buAutoNum type="arabicPeriod" startAt="9"/>
            </a:pPr>
            <a:r>
              <a:rPr lang="en-US" sz="1100" dirty="0"/>
              <a:t>Yu, Z., &amp; Gao, M. (2022). Effects of video length on a flipped English classroom. </a:t>
            </a:r>
            <a:r>
              <a:rPr lang="en-US" sz="1100" i="1" dirty="0"/>
              <a:t>SAGE Open, 12</a:t>
            </a:r>
            <a:r>
              <a:rPr lang="en-US" sz="1100" dirty="0"/>
              <a:t>(1). (</a:t>
            </a:r>
            <a:r>
              <a:rPr lang="en-US" sz="1100" dirty="0">
                <a:hlinkClick r:id="rId10"/>
              </a:rPr>
              <a:t>DOI</a:t>
            </a:r>
            <a:r>
              <a:rPr lang="en-US" sz="1100" dirty="0"/>
              <a:t>)</a:t>
            </a:r>
          </a:p>
          <a:p>
            <a:endParaRPr lang="en-US" sz="800" dirty="0"/>
          </a:p>
          <a:p>
            <a:endParaRPr lang="en-US" sz="800" dirty="0"/>
          </a:p>
        </p:txBody>
      </p:sp>
    </p:spTree>
    <p:extLst>
      <p:ext uri="{BB962C8B-B14F-4D97-AF65-F5344CB8AC3E}">
        <p14:creationId xmlns:p14="http://schemas.microsoft.com/office/powerpoint/2010/main" val="10735606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26FA6-B429-FA22-3A3C-F9E6BCF081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DF540F-C995-DCE1-EDC4-C8B2577643BD}"/>
              </a:ext>
            </a:extLst>
          </p:cNvPr>
          <p:cNvSpPr>
            <a:spLocks noGrp="1"/>
          </p:cNvSpPr>
          <p:nvPr>
            <p:ph type="title"/>
          </p:nvPr>
        </p:nvSpPr>
        <p:spPr/>
        <p:txBody>
          <a:bodyPr/>
          <a:lstStyle/>
          <a:p>
            <a:r>
              <a:rPr lang="en-US" dirty="0"/>
              <a:t>References part III</a:t>
            </a:r>
          </a:p>
        </p:txBody>
      </p:sp>
      <p:sp>
        <p:nvSpPr>
          <p:cNvPr id="3" name="Content Placeholder 2">
            <a:extLst>
              <a:ext uri="{FF2B5EF4-FFF2-40B4-BE49-F238E27FC236}">
                <a16:creationId xmlns:a16="http://schemas.microsoft.com/office/drawing/2014/main" id="{E0D0C322-8E68-116E-5736-EB111A3E9C0B}"/>
              </a:ext>
            </a:extLst>
          </p:cNvPr>
          <p:cNvSpPr>
            <a:spLocks noGrp="1"/>
          </p:cNvSpPr>
          <p:nvPr>
            <p:ph idx="1"/>
          </p:nvPr>
        </p:nvSpPr>
        <p:spPr>
          <a:xfrm>
            <a:off x="180753" y="1949446"/>
            <a:ext cx="11834038" cy="4199727"/>
          </a:xfrm>
        </p:spPr>
        <p:txBody>
          <a:bodyPr>
            <a:noAutofit/>
          </a:bodyPr>
          <a:lstStyle/>
          <a:p>
            <a:pPr>
              <a:buFont typeface="+mj-lt"/>
              <a:buAutoNum type="arabicPeriod" startAt="18"/>
            </a:pPr>
            <a:endParaRPr lang="en-US" sz="1200" dirty="0"/>
          </a:p>
          <a:p>
            <a:pPr>
              <a:buFont typeface="+mj-lt"/>
              <a:buAutoNum type="arabicPeriod" startAt="18"/>
            </a:pPr>
            <a:r>
              <a:rPr lang="en-US" sz="1200" dirty="0"/>
              <a:t>Dasgupta, N., Scircle, M. M., &amp; Hunsinger, M. (2015). Female peers in small work groups enhance women’s motivation, verbal participation, and career aspirations in engineering. </a:t>
            </a:r>
            <a:r>
              <a:rPr lang="en-US" sz="1200" i="1" dirty="0"/>
              <a:t>Proceedings of the National Academy of Sciences, 112</a:t>
            </a:r>
            <a:r>
              <a:rPr lang="en-US" sz="1200" dirty="0"/>
              <a:t>(16), 4988–4993. (</a:t>
            </a:r>
            <a:r>
              <a:rPr lang="en-US" sz="1200" dirty="0">
                <a:hlinkClick r:id="rId2"/>
              </a:rPr>
              <a:t>DOI</a:t>
            </a:r>
            <a:r>
              <a:rPr lang="en-US" sz="1200" dirty="0"/>
              <a:t>)</a:t>
            </a:r>
          </a:p>
          <a:p>
            <a:pPr>
              <a:buFont typeface="+mj-lt"/>
              <a:buAutoNum type="arabicPeriod" startAt="18"/>
            </a:pPr>
            <a:r>
              <a:rPr lang="en-US" sz="1200" dirty="0"/>
              <a:t>Grover, S. S., Ito, T. A., &amp; Park, B. (2017). The effects of gender composition on women’s experience in math work groups. </a:t>
            </a:r>
            <a:r>
              <a:rPr lang="en-US" sz="1200" i="1" dirty="0"/>
              <a:t>Journal of Personality and Social Psychology, 112</a:t>
            </a:r>
            <a:r>
              <a:rPr lang="en-US" sz="1200" dirty="0"/>
              <a:t>(6), 877–900. (</a:t>
            </a:r>
            <a:r>
              <a:rPr lang="en-US" sz="1200" dirty="0">
                <a:hlinkClick r:id="rId3"/>
              </a:rPr>
              <a:t>DOI</a:t>
            </a:r>
            <a:r>
              <a:rPr lang="en-US" sz="1200" dirty="0"/>
              <a:t>)</a:t>
            </a:r>
          </a:p>
          <a:p>
            <a:endParaRPr lang="en-US" sz="800" dirty="0"/>
          </a:p>
        </p:txBody>
      </p:sp>
    </p:spTree>
    <p:extLst>
      <p:ext uri="{BB962C8B-B14F-4D97-AF65-F5344CB8AC3E}">
        <p14:creationId xmlns:p14="http://schemas.microsoft.com/office/powerpoint/2010/main" val="32640066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1326</TotalTime>
  <Words>3487</Words>
  <Application>Microsoft Macintosh PowerPoint</Application>
  <PresentationFormat>Widescreen</PresentationFormat>
  <Paragraphs>401</Paragraphs>
  <Slides>41</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Aptos</vt:lpstr>
      <vt:lpstr>Arial</vt:lpstr>
      <vt:lpstr>Calibri</vt:lpstr>
      <vt:lpstr>CMBX10</vt:lpstr>
      <vt:lpstr>CMR10</vt:lpstr>
      <vt:lpstr>Gill Sans MT</vt:lpstr>
      <vt:lpstr>Gallery</vt:lpstr>
      <vt:lpstr>Lessons from flipped classrooms: implementing partially and fully flipped classes across the mathematics curriculum</vt:lpstr>
      <vt:lpstr>outline</vt:lpstr>
      <vt:lpstr>A bit about me &amp; my work</vt:lpstr>
      <vt:lpstr>My path to flipped learning</vt:lpstr>
      <vt:lpstr>What is sotl? (Scholarship of teaching and learning)</vt:lpstr>
      <vt:lpstr>What sotl is NOT</vt:lpstr>
      <vt:lpstr>Classes I’ve flipped </vt:lpstr>
      <vt:lpstr>What is flipped learning?</vt:lpstr>
      <vt:lpstr>Flipped classrooms generally have two interconnected components</vt:lpstr>
      <vt:lpstr>One more term</vt:lpstr>
      <vt:lpstr>comparison</vt:lpstr>
      <vt:lpstr>Why?</vt:lpstr>
      <vt:lpstr>Why?</vt:lpstr>
      <vt:lpstr>Why?</vt:lpstr>
      <vt:lpstr>Example – partially flipped Linear Algebra</vt:lpstr>
      <vt:lpstr>Example – partially flipped Linear Algebra</vt:lpstr>
      <vt:lpstr>Example – partially flipped Linear Algebra</vt:lpstr>
      <vt:lpstr>Example – partially flipped Linear Algebra</vt:lpstr>
      <vt:lpstr>Example – partially flipped Calculus II</vt:lpstr>
      <vt:lpstr>Example – partially flipped Calculus II</vt:lpstr>
      <vt:lpstr>Example – partially flipped Calculus II</vt:lpstr>
      <vt:lpstr>Student success: Percentage of Students Scoring at Least a 70% on Selected Final Exam Questions5, 15</vt:lpstr>
      <vt:lpstr>Example – Foundations of Advanced Math (introductory proofs course)</vt:lpstr>
      <vt:lpstr>Example – Partially flipped Topology</vt:lpstr>
      <vt:lpstr>Common questions/comments</vt:lpstr>
      <vt:lpstr>Guiding principle: Learning outcomes</vt:lpstr>
      <vt:lpstr>Preliminary work</vt:lpstr>
      <vt:lpstr>Preliminary work</vt:lpstr>
      <vt:lpstr>Class time considerations</vt:lpstr>
      <vt:lpstr>In-class Active learning options</vt:lpstr>
      <vt:lpstr>In-Class lecture</vt:lpstr>
      <vt:lpstr>What do students do after class?</vt:lpstr>
      <vt:lpstr>Other considerations</vt:lpstr>
      <vt:lpstr>Other considerations</vt:lpstr>
      <vt:lpstr>Other considerations</vt:lpstr>
      <vt:lpstr>Other considerations</vt:lpstr>
      <vt:lpstr>What about the faculty workload??</vt:lpstr>
      <vt:lpstr>Closing thoughtS</vt:lpstr>
      <vt:lpstr>References part 1</vt:lpstr>
      <vt:lpstr>References part II</vt:lpstr>
      <vt:lpstr>References part III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Swanson</dc:creator>
  <cp:lastModifiedBy>Rebecca Swanson</cp:lastModifiedBy>
  <cp:revision>6</cp:revision>
  <dcterms:created xsi:type="dcterms:W3CDTF">2026-10-29T14:50:56Z</dcterms:created>
  <dcterms:modified xsi:type="dcterms:W3CDTF">2026-11-03T15:05:46Z</dcterms:modified>
</cp:coreProperties>
</file>