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notesSlides/notesSlide21.xml" ContentType="application/vnd.openxmlformats-officedocument.presentationml.notesSlide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3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21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22.xml" ContentType="application/vnd.openxmlformats-officedocument.presentationml.tag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2" r:id="rId1"/>
    <p:sldMasterId id="2147483954" r:id="rId2"/>
    <p:sldMasterId id="2147483968" r:id="rId3"/>
  </p:sldMasterIdLst>
  <p:notesMasterIdLst>
    <p:notesMasterId r:id="rId52"/>
  </p:notesMasterIdLst>
  <p:handoutMasterIdLst>
    <p:handoutMasterId r:id="rId53"/>
  </p:handoutMasterIdLst>
  <p:sldIdLst>
    <p:sldId id="256" r:id="rId4"/>
    <p:sldId id="1085" r:id="rId5"/>
    <p:sldId id="1073" r:id="rId6"/>
    <p:sldId id="481" r:id="rId7"/>
    <p:sldId id="483" r:id="rId8"/>
    <p:sldId id="593" r:id="rId9"/>
    <p:sldId id="1071" r:id="rId10"/>
    <p:sldId id="564" r:id="rId11"/>
    <p:sldId id="393" r:id="rId12"/>
    <p:sldId id="460" r:id="rId13"/>
    <p:sldId id="462" r:id="rId14"/>
    <p:sldId id="620" r:id="rId15"/>
    <p:sldId id="818" r:id="rId16"/>
    <p:sldId id="1027" r:id="rId17"/>
    <p:sldId id="1080" r:id="rId18"/>
    <p:sldId id="804" r:id="rId19"/>
    <p:sldId id="805" r:id="rId20"/>
    <p:sldId id="1052" r:id="rId21"/>
    <p:sldId id="1069" r:id="rId22"/>
    <p:sldId id="867" r:id="rId23"/>
    <p:sldId id="345" r:id="rId24"/>
    <p:sldId id="716" r:id="rId25"/>
    <p:sldId id="641" r:id="rId26"/>
    <p:sldId id="718" r:id="rId27"/>
    <p:sldId id="719" r:id="rId28"/>
    <p:sldId id="1074" r:id="rId29"/>
    <p:sldId id="1075" r:id="rId30"/>
    <p:sldId id="729" r:id="rId31"/>
    <p:sldId id="1016" r:id="rId32"/>
    <p:sldId id="637" r:id="rId33"/>
    <p:sldId id="968" r:id="rId34"/>
    <p:sldId id="829" r:id="rId35"/>
    <p:sldId id="941" r:id="rId36"/>
    <p:sldId id="407" r:id="rId37"/>
    <p:sldId id="486" r:id="rId38"/>
    <p:sldId id="1081" r:id="rId39"/>
    <p:sldId id="1068" r:id="rId40"/>
    <p:sldId id="735" r:id="rId41"/>
    <p:sldId id="736" r:id="rId42"/>
    <p:sldId id="1082" r:id="rId43"/>
    <p:sldId id="1076" r:id="rId44"/>
    <p:sldId id="1077" r:id="rId45"/>
    <p:sldId id="970" r:id="rId46"/>
    <p:sldId id="697" r:id="rId47"/>
    <p:sldId id="1083" r:id="rId48"/>
    <p:sldId id="631" r:id="rId49"/>
    <p:sldId id="1084" r:id="rId50"/>
    <p:sldId id="612" r:id="rId51"/>
  </p:sldIdLst>
  <p:sldSz cx="12192000" cy="6858000"/>
  <p:notesSz cx="7102475" cy="9388475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84" userDrawn="1">
          <p15:clr>
            <a:srgbClr val="A4A3A4"/>
          </p15:clr>
        </p15:guide>
        <p15:guide id="3" orient="horz" pos="1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5F2"/>
    <a:srgbClr val="D8D6EA"/>
    <a:srgbClr val="EAE9F4"/>
    <a:srgbClr val="00589A"/>
    <a:srgbClr val="DA1338"/>
    <a:srgbClr val="376092"/>
    <a:srgbClr val="376091"/>
    <a:srgbClr val="2B3F5E"/>
    <a:srgbClr val="253F61"/>
    <a:srgbClr val="E9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699" autoAdjust="0"/>
    <p:restoredTop sz="86772" autoAdjust="0"/>
  </p:normalViewPr>
  <p:slideViewPr>
    <p:cSldViewPr snapToGrid="0">
      <p:cViewPr>
        <p:scale>
          <a:sx n="65" d="100"/>
          <a:sy n="65" d="100"/>
        </p:scale>
        <p:origin x="1022" y="30"/>
      </p:cViewPr>
      <p:guideLst>
        <p:guide orient="horz" pos="2160"/>
        <p:guide pos="3984"/>
        <p:guide orient="horz" pos="144"/>
      </p:guideLst>
    </p:cSldViewPr>
  </p:slideViewPr>
  <p:outlineViewPr>
    <p:cViewPr>
      <p:scale>
        <a:sx n="33" d="100"/>
        <a:sy n="33" d="100"/>
      </p:scale>
      <p:origin x="0" y="23482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6368"/>
    </p:cViewPr>
  </p:sorterViewPr>
  <p:notesViewPr>
    <p:cSldViewPr snapToGrid="0">
      <p:cViewPr varScale="1">
        <p:scale>
          <a:sx n="55" d="100"/>
          <a:sy n="55" d="100"/>
        </p:scale>
        <p:origin x="1708" y="34"/>
      </p:cViewPr>
      <p:guideLst/>
    </p:cSldViewPr>
  </p:notesViewPr>
  <p:gridSpacing cx="228600" cy="2286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E810CF1-169B-474E-BC2D-1B245DC3352B}" type="datetimeFigureOut">
              <a:rPr lang="en-US" smtClean="0"/>
              <a:pPr/>
              <a:t>1/24/2026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DDDF1D7B-52AE-4050-9E01-1868B2951F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270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EDDC9F9-1406-4FAB-A1EB-DAFFE7FF3690}" type="datetimeFigureOut">
              <a:rPr lang="en-US" smtClean="0"/>
              <a:pPr/>
              <a:t>1/24/2026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47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9C9FC88-4920-4B6C-AF58-84F55B162E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584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033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859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00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547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948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7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7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78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7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7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679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549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71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910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643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105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C4C9-F0EA-6EF9-34DC-8AAEDB19A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3B104F-BE38-252A-DE5A-15B323635F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297350-6192-0769-85B6-E55BE98B4C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06848-182E-8C8B-C0FB-CE0F6F364F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17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D6EAB-6B53-07FE-1AF6-E982A451F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335795-801F-34A5-7A87-A3894BB6A0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2EDFEF-43A7-44D0-37C9-75A110638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BB423-37DB-F12C-AD90-ADD7321017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402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83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7833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4938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F377F-2076-4328-A1E5-82BCDB905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0236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2:10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F377F-2076-4328-A1E5-82BCDB905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4167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0" y="4"/>
            <a:ext cx="3077739" cy="469745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Cutting Edge Metacognition Workshop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4023092" y="4"/>
            <a:ext cx="3077739" cy="469745"/>
          </a:xfrm>
          <a:prstGeom prst="rect">
            <a:avLst/>
          </a:prstGeom>
          <a:noFill/>
        </p:spPr>
        <p:txBody>
          <a:bodyPr/>
          <a:lstStyle/>
          <a:p>
            <a:fld id="{975188F8-FE7B-4DBD-9911-E9B2E3FAEAAB}" type="datetime1">
              <a:rPr lang="en-US" smtClean="0"/>
              <a:pPr/>
              <a:t>1/24/2026</a:t>
            </a:fld>
            <a:endParaRPr lang="en-US" dirty="0"/>
          </a:p>
        </p:txBody>
      </p:sp>
      <p:sp>
        <p:nvSpPr>
          <p:cNvPr id="5222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23092" y="8917128"/>
            <a:ext cx="3077739" cy="469745"/>
          </a:xfrm>
          <a:prstGeom prst="rect">
            <a:avLst/>
          </a:prstGeom>
          <a:noFill/>
        </p:spPr>
        <p:txBody>
          <a:bodyPr/>
          <a:lstStyle/>
          <a:p>
            <a:fld id="{F98AB3EB-05AB-440B-BBF3-C520CAE835A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22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522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0248" y="4460171"/>
            <a:ext cx="5681980" cy="42244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Time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497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9225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615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0608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3454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1758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1593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519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093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7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7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29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583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20688" y="703263"/>
            <a:ext cx="6261100" cy="35226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1053" y="4460929"/>
            <a:ext cx="5680371" cy="42236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82" tIns="46241" rIns="92482" bIns="46241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48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9FC88-4920-4B6C-AF58-84F55B162EB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907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9FC88-4920-4B6C-AF58-84F55B162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26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BA168-C0BA-95E0-2F80-8B910CB94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20171"/>
            <a:ext cx="9144000" cy="665629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306F11-C729-35F3-1816-1B1E111A8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32397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bott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73C8E5-E3E2-71F7-0C63-3AC637856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8E3547-C170-A8DF-67A4-538967422F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6248400"/>
            <a:ext cx="7993828" cy="341632"/>
          </a:xfrm>
          <a:solidFill>
            <a:schemeClr val="bg1"/>
          </a:solidFill>
          <a:effectLst>
            <a:outerShdw dist="38100" dir="16200000" rotWithShape="0">
              <a:schemeClr val="tx2"/>
            </a:outerShdw>
          </a:effectLst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 dirty="0"/>
              <a:t>Citation goes here</a:t>
            </a:r>
          </a:p>
        </p:txBody>
      </p:sp>
    </p:spTree>
    <p:extLst>
      <p:ext uri="{BB962C8B-B14F-4D97-AF65-F5344CB8AC3E}">
        <p14:creationId xmlns:p14="http://schemas.microsoft.com/office/powerpoint/2010/main" val="1413384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blue bar,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73C8E5-E3E2-71F7-0C63-3AC637856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8E3547-C170-A8DF-67A4-538967422F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6248400"/>
            <a:ext cx="7993828" cy="341632"/>
          </a:xfrm>
          <a:solidFill>
            <a:schemeClr val="bg1"/>
          </a:solidFill>
          <a:effectLst>
            <a:outerShdw dist="38100" dir="16200000" rotWithShape="0">
              <a:schemeClr val="tx2"/>
            </a:outerShdw>
          </a:effectLst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 dirty="0"/>
              <a:t>Citation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D6823-A0C5-5286-9EDB-CD736AB987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0" y="2324100"/>
            <a:ext cx="11658600" cy="2121606"/>
          </a:xfrm>
          <a:solidFill>
            <a:schemeClr val="bg2"/>
          </a:solidFill>
        </p:spPr>
        <p:txBody>
          <a:bodyPr lIns="457200">
            <a:spAutoFit/>
          </a:bodyPr>
          <a:lstStyle>
            <a:lvl1pPr marL="0" indent="0">
              <a:buFontTx/>
              <a:buNone/>
              <a:defRPr sz="3200"/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400"/>
            </a:lvl4pPr>
            <a:lvl5pPr marL="1828800" indent="0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902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84D7B-E1C7-C8B2-5A5F-960833A5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0829B-4B14-53EB-D694-3F5C91B8C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565AD-F53E-E9FD-0A6E-C85A9166EC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61B45-623B-8200-0382-DF1FD0643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8FC9D-DD80-9441-9EE9-969404A20FD7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9497C-8E46-75B8-86DD-03557F66F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1DC210-B48A-D87D-FABA-C985A3A6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66B19-AC8F-7F4A-9846-4D81C9C6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44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DEEA2-E6BC-6B8B-EE68-5E91B431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FEBF2D-DFBA-B9AA-F4AE-5F67B34BD1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BDD9B-928D-8770-95C2-3D54D97F3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6D688-DCAE-D14A-0848-0C264CE5E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8FC9D-DD80-9441-9EE9-969404A20FD7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607307-DB17-E1DF-67F8-562FBCF7A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7145C-DD5F-3CFB-386C-F52420AA0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66B19-AC8F-7F4A-9846-4D81C9C6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12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32215-E99C-6EBB-7794-756CFF440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278419-C7D1-E219-74AC-B66172280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51EF0-C188-76D8-0393-D158F3CC8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8FC9D-DD80-9441-9EE9-969404A20FD7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85F64-DC15-C3C1-8985-36F9E5D11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FDFAB-E3A6-81C0-F194-40805697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66B19-AC8F-7F4A-9846-4D81C9C6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67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DEAB85-0C29-3ED9-4803-B01A2900A6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33C0DC-369D-28EB-15E6-C626A9B55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080AD-D247-DDC7-D0EE-E46369180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8FC9D-DD80-9441-9EE9-969404A20FD7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29F45-1D5E-B3F8-3D7D-EFE2FC6FC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2CCFD-0AB7-450B-B9C0-64F77A130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66B19-AC8F-7F4A-9846-4D81C9C6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49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BD317-2601-B4E9-F72D-E66B7B8A5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E2E16-9247-8A2B-7431-278A5FE97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7B983-33BC-9F9A-3818-E9DC2C4F1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A1254-3784-9843-9D0F-67769282A54D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C4CDC-513E-3D7B-4A85-4EF90AC7E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1E058-43D0-7781-70CB-66F4F5EFD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DB5E-7FB0-4B45-BB6D-23458ED55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30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564217" y="6265863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76582-7D8C-4105-8A38-C61BA0C8A3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1365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AE1DF495-FA8C-894E-B746-8B63A983E0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57200">
              <a:defRPr/>
            </a:pPr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8CD3A0E-F688-A147-A9D9-466AB7FD7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98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1/24/2026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927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6553A-D5F1-34F0-71A2-CE9BC0F5F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877163"/>
          </a:xfrm>
        </p:spPr>
        <p:txBody>
          <a:bodyPr tIns="274320" anchor="t" anchorCtr="0">
            <a:sp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0C0E8D-15C0-F8DA-5DA5-51B452AE95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400" y="2133600"/>
            <a:ext cx="11658600" cy="2209800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9668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1/24/2026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722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1/24/2026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976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1/24/2026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639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1/24/2026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21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1/24/2026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9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1/24/2026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6242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1/24/2026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038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1/24/2026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680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1/24/2026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9911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495-FA8C-894E-B746-8B63A983E0D0}" type="datetimeFigureOut">
              <a:rPr lang="en-US" smtClean="0"/>
              <a:t>1/24/2026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710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picture, conten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6553A-D5F1-34F0-71A2-CE9BC0F5F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877163"/>
          </a:xfrm>
        </p:spPr>
        <p:txBody>
          <a:bodyPr tIns="274320" anchor="t" anchorCtr="0">
            <a:sp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9FF54031-1D96-1A0A-1F94-7B888623083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571500" y="2209800"/>
            <a:ext cx="11658600" cy="2209800"/>
          </a:xfr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sz="1100" dirty="0"/>
              <a:t>Ignore the media icon. This box can be adjusted independently of the text box.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2D25DA-C61E-EB98-5035-655C1A574D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8400" y="2362200"/>
            <a:ext cx="4495800" cy="1676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/>
            </a:lvl1pPr>
            <a:lvl2pPr marL="457200" indent="0">
              <a:buFontTx/>
              <a:buNone/>
              <a:defRPr sz="3200"/>
            </a:lvl2pPr>
            <a:lvl3pPr marL="914400" indent="0">
              <a:buFontTx/>
              <a:buNone/>
              <a:defRPr sz="3200"/>
            </a:lvl3pPr>
            <a:lvl4pPr marL="1371600" indent="0">
              <a:buFontTx/>
              <a:buNone/>
              <a:defRPr sz="3200"/>
            </a:lvl4pPr>
            <a:lvl5pPr marL="18288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34B5F3-00AF-E70B-B0F5-243DDCF898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1000" y="1771650"/>
            <a:ext cx="3352800" cy="3086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120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64217" y="6265863"/>
            <a:ext cx="2540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248400"/>
            <a:ext cx="2540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6968B97-AB73-4D98-A43A-2266794DAB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408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564217" y="6265863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76582-7D8C-4105-8A38-C61BA0C8A3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63943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BA168-C0BA-95E0-2F80-8B910CB94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20171"/>
            <a:ext cx="9144000" cy="665629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306F11-C729-35F3-1816-1B1E111A8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18957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6553A-D5F1-34F0-71A2-CE9BC0F5F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877163"/>
          </a:xfrm>
        </p:spPr>
        <p:txBody>
          <a:bodyPr tIns="274320"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0C0E8D-15C0-F8DA-5DA5-51B452AE95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400" y="2463416"/>
            <a:ext cx="11658600" cy="1550168"/>
          </a:xfrm>
          <a:solidFill>
            <a:schemeClr val="bg2"/>
          </a:solidFill>
        </p:spPr>
        <p:txBody>
          <a:bodyPr anchor="ctr" anchorCtr="0">
            <a:sp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14481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l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6553A-D5F1-34F0-71A2-CE9BC0F5F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481177"/>
          </a:xfrm>
        </p:spPr>
        <p:txBody>
          <a:bodyPr tIns="274320" anchor="t" anchorCtr="0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B963DA-BFE8-B908-5160-480019DAB7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0" y="2199461"/>
            <a:ext cx="9303957" cy="1383969"/>
          </a:xfrm>
        </p:spPr>
        <p:txBody>
          <a:bodyPr>
            <a:sp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164695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onten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6553A-D5F1-34F0-71A2-CE9BC0F5F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877163"/>
          </a:xfrm>
        </p:spPr>
        <p:txBody>
          <a:bodyPr tIns="274320"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9FF54031-1D96-1A0A-1F94-7B888623083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571500" y="2209800"/>
            <a:ext cx="11658600" cy="2209800"/>
          </a:xfr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sz="1100" dirty="0"/>
              <a:t>Ignore the media icon. This box can be adjusted independently of the text box.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2D25DA-C61E-EB98-5035-655C1A574D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8400" y="2362200"/>
            <a:ext cx="4495800" cy="1676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/>
            </a:lvl1pPr>
            <a:lvl2pPr marL="457200" indent="0">
              <a:buFontTx/>
              <a:buNone/>
              <a:defRPr sz="3200"/>
            </a:lvl2pPr>
            <a:lvl3pPr marL="914400" indent="0">
              <a:buFontTx/>
              <a:buNone/>
              <a:defRPr sz="3200"/>
            </a:lvl3pPr>
            <a:lvl4pPr marL="1371600" indent="0">
              <a:buFontTx/>
              <a:buNone/>
              <a:defRPr sz="3200"/>
            </a:lvl4pPr>
            <a:lvl5pPr marL="1828800" indent="0">
              <a:buFontTx/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34B5F3-00AF-E70B-B0F5-243DDCF898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1000" y="1771650"/>
            <a:ext cx="3352800" cy="30861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783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916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52C11-7273-2078-6996-298318810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9829800" cy="646331"/>
          </a:xfrm>
        </p:spPr>
        <p:txBody>
          <a:bodyPr anchor="b">
            <a:sp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BC5A6-514A-B298-ECF2-A3EBBDF93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4800" y="2667000"/>
            <a:ext cx="7620000" cy="424732"/>
          </a:xfr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D51290-9A9B-8737-98C2-044C11FA0F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" y="1371600"/>
            <a:ext cx="2895600" cy="381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048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C6998-7499-603D-E720-9B467EC6D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D480A-9A76-79F8-87FB-FA4BDE0CB2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D4667-3916-82B5-C18A-1CD8A54BFC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994AAD-A090-2B81-6F3F-DFD1C6AD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8FC9D-DD80-9441-9EE9-969404A20FD7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9AA29-54F9-2F20-ACA6-3F8AD2D6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F14DD4-8822-84DB-2BBF-5AECCA6CC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66B19-AC8F-7F4A-9846-4D81C9C6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975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C525D-F1AA-0F10-E6B8-344A1B96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F0099-9822-62DF-8DE8-F5710F0AD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2295AE-6E18-5ADE-ECA5-D23C2E0DE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6C8C57-1106-AC39-E5E7-C8678496FF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314A69-09E5-4E74-2572-8E0148F57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695A5D-87F0-0714-A266-761281545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8FC9D-DD80-9441-9EE9-969404A20FD7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F12BC2-EFBE-46E0-5445-7DAB80D3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D023F-BEA2-7E8E-436E-74A36F1C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66B19-AC8F-7F4A-9846-4D81C9C6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2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1117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31360-750A-C8FA-D9F5-F6D363440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11658600" cy="6463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607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3840">
          <p15:clr>
            <a:srgbClr val="FBAE40"/>
          </p15:clr>
        </p15:guide>
        <p15:guide id="4" pos="52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73C8E5-E3E2-71F7-0C63-3AC637856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48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bott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73C8E5-E3E2-71F7-0C63-3AC637856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8E3547-C170-A8DF-67A4-538967422F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6248400"/>
            <a:ext cx="7993828" cy="341632"/>
          </a:xfrm>
          <a:solidFill>
            <a:schemeClr val="bg1"/>
          </a:solidFill>
          <a:effectLst>
            <a:outerShdw dist="38100" dir="16200000" rotWithShape="0">
              <a:schemeClr val="tx2"/>
            </a:outerShdw>
          </a:effectLst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 dirty="0"/>
              <a:t>Citation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7570805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lue bar,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73C8E5-E3E2-71F7-0C63-3AC637856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8E3547-C170-A8DF-67A4-538967422F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6248400"/>
            <a:ext cx="7993828" cy="341632"/>
          </a:xfrm>
          <a:solidFill>
            <a:schemeClr val="bg1"/>
          </a:solidFill>
          <a:effectLst>
            <a:outerShdw dist="38100" dir="16200000" rotWithShape="0">
              <a:schemeClr val="tx2"/>
            </a:outerShdw>
          </a:effectLst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 dirty="0"/>
              <a:t>Citation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D6823-A0C5-5286-9EDB-CD736AB987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0" y="2324100"/>
            <a:ext cx="11658600" cy="2121606"/>
          </a:xfrm>
          <a:solidFill>
            <a:schemeClr val="bg2"/>
          </a:solidFill>
        </p:spPr>
        <p:txBody>
          <a:bodyPr lIns="457200">
            <a:spAutoFit/>
          </a:bodyPr>
          <a:lstStyle>
            <a:lvl1pPr marL="0" indent="0">
              <a:buFontTx/>
              <a:buNone/>
              <a:defRPr sz="3200"/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400"/>
            </a:lvl4pPr>
            <a:lvl5pPr marL="1828800" indent="0">
              <a:buFontTx/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6553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84D7B-E1C7-C8B2-5A5F-960833A5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0829B-4B14-53EB-D694-3F5C91B8C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565AD-F53E-E9FD-0A6E-C85A9166EC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61B45-623B-8200-0382-DF1FD0643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8FC9D-DD80-9441-9EE9-969404A20FD7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9497C-8E46-75B8-86DD-03557F66F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1DC210-B48A-D87D-FABA-C985A3A6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66B19-AC8F-7F4A-9846-4D81C9C6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834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DEEA2-E6BC-6B8B-EE68-5E91B431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FEBF2D-DFBA-B9AA-F4AE-5F67B34BD1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BDD9B-928D-8770-95C2-3D54D97F3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6D688-DCAE-D14A-0848-0C264CE5E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8FC9D-DD80-9441-9EE9-969404A20FD7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607307-DB17-E1DF-67F8-562FBCF7A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7145C-DD5F-3CFB-386C-F52420AA0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66B19-AC8F-7F4A-9846-4D81C9C6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260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32215-E99C-6EBB-7794-756CFF440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278419-C7D1-E219-74AC-B66172280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51EF0-C188-76D8-0393-D158F3CC8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8FC9D-DD80-9441-9EE9-969404A20FD7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85F64-DC15-C3C1-8985-36F9E5D11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FDFAB-E3A6-81C0-F194-40805697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66B19-AC8F-7F4A-9846-4D81C9C6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DEAB85-0C29-3ED9-4803-B01A2900A6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33C0DC-369D-28EB-15E6-C626A9B55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080AD-D247-DDC7-D0EE-E46369180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8FC9D-DD80-9441-9EE9-969404A20FD7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29F45-1D5E-B3F8-3D7D-EFE2FC6FC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2CCFD-0AB7-450B-B9C0-64F77A130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66B19-AC8F-7F4A-9846-4D81C9C6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699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14230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64217" y="6265863"/>
            <a:ext cx="2540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248400"/>
            <a:ext cx="2540000" cy="4572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06968B97-AB73-4D98-A43A-2266794DABED}" type="slidenum">
              <a:rPr lang="en-US" sz="1800" smtClean="0">
                <a:solidFill>
                  <a:prstClr val="black"/>
                </a:solidFill>
              </a:rPr>
              <a:pPr algn="l">
                <a:defRPr/>
              </a:pPr>
              <a:t>‹#›</a:t>
            </a:fld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36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52C11-7273-2078-6996-298318810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9829800" cy="646331"/>
          </a:xfrm>
        </p:spPr>
        <p:txBody>
          <a:bodyPr anchor="b">
            <a:sp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BC5A6-514A-B298-ECF2-A3EBBDF93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4800" y="2667000"/>
            <a:ext cx="7620000" cy="424732"/>
          </a:xfr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D51290-9A9B-8737-98C2-044C11FA0F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" y="1371600"/>
            <a:ext cx="2895600" cy="381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17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6132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21792" y="521208"/>
            <a:ext cx="10850880" cy="5843016"/>
          </a:xfrm>
          <a:prstGeom prst="rect">
            <a:avLst/>
          </a:prstGeom>
          <a:solidFill>
            <a:srgbClr val="F9EDB1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096434" y="2066545"/>
            <a:ext cx="9961033" cy="3932619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3C0F54"/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pPr lvl="0"/>
            <a:r>
              <a:rPr lang="en-US" dirty="0"/>
              <a:t>Put text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218096" y="1050926"/>
            <a:ext cx="5755216" cy="722313"/>
          </a:xfrm>
        </p:spPr>
        <p:txBody>
          <a:bodyPr>
            <a:noAutofit/>
          </a:bodyPr>
          <a:lstStyle>
            <a:lvl1pPr marL="0" indent="0" algn="ctr">
              <a:buNone/>
              <a:defRPr sz="4800" b="0" i="0">
                <a:solidFill>
                  <a:srgbClr val="3C0F54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62333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C6998-7499-603D-E720-9B467EC6D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D480A-9A76-79F8-87FB-FA4BDE0CB2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D4667-3916-82B5-C18A-1CD8A54BFC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994AAD-A090-2B81-6F3F-DFD1C6AD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8FC9D-DD80-9441-9EE9-969404A20FD7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9AA29-54F9-2F20-ACA6-3F8AD2D6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F14DD4-8822-84DB-2BBF-5AECCA6CC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66B19-AC8F-7F4A-9846-4D81C9C6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53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C525D-F1AA-0F10-E6B8-344A1B96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F0099-9822-62DF-8DE8-F5710F0AD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2295AE-6E18-5ADE-ECA5-D23C2E0DE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6C8C57-1106-AC39-E5E7-C8678496FF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314A69-09E5-4E74-2572-8E0148F57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695A5D-87F0-0714-A266-761281545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8FC9D-DD80-9441-9EE9-969404A20FD7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F12BC2-EFBE-46E0-5445-7DAB80D3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D023F-BEA2-7E8E-436E-74A36F1C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66B19-AC8F-7F4A-9846-4D81C9C6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46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31360-750A-C8FA-D9F5-F6D363440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11658600" cy="646331"/>
          </a:xfrm>
        </p:spPr>
        <p:txBody>
          <a:bodyPr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0549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44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pos="52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73C8E5-E3E2-71F7-0C63-3AC637856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1889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A8064D-487B-A268-B315-760310388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032"/>
            <a:ext cx="11353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F5E1A-5777-FDEA-78DA-0F9257EB8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6379D-D372-D7B7-7A00-97BAC0730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58FC9D-DD80-9441-9EE9-969404A20FD7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67D7E-876D-16B7-AF0F-DDEE71F814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066B19-AC8F-7F4A-9846-4D81C9C615F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43A34-07E2-F352-A282-A69624F5CF1B}"/>
              </a:ext>
            </a:extLst>
          </p:cNvPr>
          <p:cNvSpPr/>
          <p:nvPr userDrawn="1"/>
        </p:nvSpPr>
        <p:spPr>
          <a:xfrm>
            <a:off x="0" y="0"/>
            <a:ext cx="533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39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51" r:id="rId3"/>
    <p:sldLayoutId id="2147483952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49" r:id="rId10"/>
    <p:sldLayoutId id="2147483950" r:id="rId11"/>
    <p:sldLayoutId id="2147483930" r:id="rId12"/>
    <p:sldLayoutId id="2147483931" r:id="rId13"/>
    <p:sldLayoutId id="2147483932" r:id="rId14"/>
    <p:sldLayoutId id="2147483933" r:id="rId15"/>
    <p:sldLayoutId id="2147483947" r:id="rId16"/>
    <p:sldLayoutId id="2147483948" r:id="rId17"/>
    <p:sldLayoutId id="214748395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DF495-FA8C-894E-B746-8B63A983E0D0}" type="datetimeFigureOut">
              <a:rPr lang="en-US" smtClean="0"/>
              <a:t>1/24/2026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D3A0E-F688-A147-A9D9-466AB7FD7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98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A8064D-487B-A268-B315-760310388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032"/>
            <a:ext cx="11353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F5E1A-5777-FDEA-78DA-0F9257EB8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6379D-D372-D7B7-7A00-97BAC0730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58FC9D-DD80-9441-9EE9-969404A20FD7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67D7E-876D-16B7-AF0F-DDEE71F814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066B19-AC8F-7F4A-9846-4D81C9C615F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43A34-07E2-F352-A282-A69624F5CF1B}"/>
              </a:ext>
            </a:extLst>
          </p:cNvPr>
          <p:cNvSpPr/>
          <p:nvPr userDrawn="1"/>
        </p:nvSpPr>
        <p:spPr>
          <a:xfrm>
            <a:off x="0" y="0"/>
            <a:ext cx="533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0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  <p:sldLayoutId id="2147483986" r:id="rId18"/>
    <p:sldLayoutId id="2147483987" r:id="rId19"/>
    <p:sldLayoutId id="214748398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mcgui1@lsu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5" Type="http://schemas.openxmlformats.org/officeDocument/2006/relationships/image" Target="../media/image20.jpeg"/><Relationship Id="rId4" Type="http://schemas.openxmlformats.org/officeDocument/2006/relationships/image" Target="../media/image1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e.unimelb.edu.au/learning-teaching-assessment/assessment-and-feedback/reflective-practic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3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sv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academic.pg.cc.md.us/~wpeirce/MCCCTR/metacognition.htm" TargetMode="Externa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2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131E59-B293-1ECD-86E4-37CDA327F8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" y="3878262"/>
            <a:ext cx="12175870" cy="2971800"/>
          </a:xfrm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AutoShape 2" descr="data:image/jpeg;base64,/9j/4AAQSkZJRgABAQAAAQABAAD/2wCEAAkGBxQTEhUUExQWFBUXGBwaGBcYGR0fIBwaHxsZHRscHBsdICgiHRonIRwgIjEiJSkrLi8uHB8zODQsNyktLisBCgoKDg0OGxAQGzQkICUsNDQ0LCw0LzQsLCwsNCwsNC0sLCwtLCwsLCwsLywsLCwsLCwsLCwsLCwsLCwsLDUsLP/AABEIALEBHAMBIgACEQEDEQH/xAAcAAEAAgMBAQEAAAAAAAAAAAAABAUCAwYHAQj/xABJEAACAQMCAwYCBwMICQMFAAABAhEAAyEEEgUxQQYTIlFhcTKBBxQjQpGhsWLB8BU1UnJzstHhJDM0Q3SCkrPxNmPCJlOTo7T/xAAYAQEBAQEBAAAAAAAAAAAAAAAAAgEDBP/EAC4RAAICAQIDCAEEAwEAAAAAAAABAhEhEjEDQVETImFxgZGh8PEyscHRBFLhQv/aAAwDAQACEQMRAD8A9xpVf2gv3U0197C7ry23NtYmWCmMdc9Otcb2W2XmtXLPF71y/Ktes3WUgj/eJ3EKbfUAjl61lnSPDtNnccV1osWLt4gsLVt3IHXapaPyr5wnWi/YtXgCou20uAHmAyhoP41z3b7hVy5p9RdXVXrSLp7k2lCbXhXJmVLZGDB5CtXYbhd23pbF46q9cVtKhW0wTakopEQoOOQk8qG6I9nqvNnY0qi7Da25e0Gmu3WL3HtgsxjJ88Vq4fxFzxDWW3f7K1asMq4hS3e7jPPMD8KWTodtdPwdFXOdibzMmq3MWjW6lRJJhRcIAE8gPKoOi4pxHVW/rOnXTW7LZtW7wcvcScMzKQLe4ZAhokTNQOzHHu44brdXdtlSup1Dm0TkObmLZPnuIWayzouG9LXO0egUryO32pZkF1+LvbvnPdLo7hsqeeyDb3MOm7dPWrfifa7U3eH6PUaYC3fu6pLLIQdrHxqRkbu7YgHoQK3UH/jyT/J6LSuK13CuI2LZv29cdRcQF2s3LSC3cAElF2jch8jJzE1dEnXaSzcsX7umFwLcDJtLQV+A7gR1zHUUshwrN4N/A+MDUHUAKV7i+1kyZ3FVQ7h5DxcvSrSvN+xPArxuawjXahRb1zhgBbi4QtolmlOZmDEDFb+0evnXvZ1esu6HTi2hsG2wti6xnvC10qcqYG2RiDWXgt8JOVJnoNKrez1hksKG1B1WSVukCShPhBK4YgY3Ynyqyqji1TFKUoYKUpQClKUApSlAKV8Jr7QClKUApSlAKUpQClKUApSlAV3aGxffT3Bpbgt34BtsQCJBB2mejAbSekzXDdoLl7X2hZHC7tnVyn+kOECWWDAl0vBtzRGNvP8AKuu7QX7ve6a1avCz3rOGbarNC2y3gDAjfjqCInBqu1fENSivZW8rXE1Fi2LxRSdlwoWDqIXvACeQAgoYE1LOkOLo5Fz2msM+i1KKCztYuqoHMsUYAAeZNfOzGnZNFprbqVZdPaVlPMEW1BB9ZxUPVnUWRbtHUbzevBFvMibkXu2dpCgIzkoVU7QPEshozobil6ybtg3FvOrWBbu3ABHfuUi6E2hmUruhQu7cgxO6monX3dJW8H1Wo4bb+qvpL+qtISLF6wFabZJKrcUsCrLMTyP6/eyWl1VzWa+7q7Jsrft2QizMIBdXbuGC4GTEwWqz41rtVZS3bDI9y9fFtXRQpVe7e4TtuMy7/AQJMZBg8jG+t6wWrltmi5vtrbYtY75gfFcSAO673apKkqAZ5CJOWW+Ld4y+fyaOD8R1WjsJpH0V++9le7tXLWzu7iLhCzMw7sxAIIOQedaeC9nL1/hur02qHdXb1+80iYDl96uvUpuAI9BU+7r7rWkt2rt43VvFbqN3C39oTvNiSO5LAPbM9UJzuzV9wTUi5ZU73cgsrF1CtuVirBgoC7gQR4RB5jBrUO26Knuc1Z7T61LYtXOHX31QEbk2dyzDG7vS3hU84IkTFbe0Gi1Ny1w/vFFy8mrsPeNoHaoG/cROdomJNdcxgTXKduO2J0Glt3u5LtccIqkwAYZpYwei8utHjcx8VLKVHT6tZRwOZUgfhVP2E072+H6VLilHW0oZWEEGORB5GtnZvj66rR29WVNtXUkqc7YJU5jIkGDGRFTDxO2DB3AyV+BuY9h6j8RW2tyFLu0VHYzSPbbXb0Zd+tuukiNyFLQDDzBg59KicS12p0968t/TXNdpbhDWu6RGa3gBrboSJWRIbPPM9Ogbi9oTkwBJaDH6VLvXQonny5epimC9ebaOY7B8OuWxqXaz9VtXru61psfZqFVSYXCliNxUcq6uvgNY3vhaDGDkdMUJlLU7MmYASTAHMmimRIyDXJ9vnLcI1JYEE2sg8/iHoKldgbgXhmjkgDuEGTH3aXmiLzR0dK0LrLZxvXr1HQxW23cDCQZGR+Bg1ptHxLgPIg+xrOoejHjuGIyP084HnUysTsqSp0KUrW1zxAeYOaN0SVeqQFr24g+A9OQhcEFvzAHuDVnpD4FxHhGB0wKqtchD3JI8Voxg4grnnGJz+XWt6cWsW7lrTNdQXnQFLc5ZQDkDy8J/A+VTE6cTl5Is6VC1F5hetKDCsGkeeJHTpH51JTd1j5VVkUbKVUHW5Y99AnH2c4jdI8wAcnyAPvlb4ki5a8SI5FCOeVnHMgGB1nFLN0staVFRrhWRsMgEc63WQ33iPkPQfvomY1RkWyB51hp9QHBK9GKn3Bg19fmPnUThBxc9Lr5xkzk49axNts2sE+lKVRJQ8f0Vu9qNKlxQ6zcMHoQogg8ww6EZqxscKsogRbahQ4cAf0wZ3E8y05k1JuBsbY+dYRc80/A/41JqRr4nYtvbK3UFxCR4SJzI2keRBgg8wRNa7PCLC2mtC0vdvl1IncTGWnLNgZOcDyrLV2nZROSHU+HyDdZPlXnX008Uuae5oLiMw2O7lQxUNsNogNHTmPYmkpJK2ZKkj0H+RLHdta7pSjkMwOdzCIYk5LDaIMyNojkKijgqhGsixa7tjuaZO5xEMWPiLjaIY5EDOBXAcP7F6/iSjU67WXLIuDcllAfCpyPDuCp7QxiJM1o4lw3iPBI1FrUNq9KCO8tvOATGQS20dN6kQYkRUOXOsEavA9KXgVrYLbWrewNvxu3b4+MNO7f03TMdasdHpEtIEtqEUTAA8yST7kkknqSa8p13aXV8Y1H1bhztp9Oqhrt4yrZGQSMiDKhVI3EEzHKS/wBFN+2N9jiV0XhmTuUMfdXJUe+72Napf6o3V0R6jc5H2qFZ01u7YCXES4hHwsoKnOMHFcd2A7V37l65w/XjbqrQw+BvURMxjdBDAj4lMwIMyPpbY2uFXO7Zl8dsSCQYNxZEjpW6k1YvFna2rQUBVAVQIAAgAdAAOQrOqXsrdZuHaVmYljpbRLEySTaUkk9TPWvFuwur4lrLZ0WmvtbXcbt6+WYsqsFAXdMgEgkBSCSTkAGkp1Qcj9ApbA5ec8/8a0cQ+DlOV/vCvNbn0U30G+xxK8LwzJ3KGPurllH/AFe1WPYHtVeuXrnD+ICNVayrYG8CDmMboIYEfEpnoZzVyaoKXU7G61sNBuNJPIMw5GIEetSBolzlzIIILEgzjIOKx4prrentPeukKiDcx9P3k4AHUxXnem7V8X103NBpbVrTyQr3ubQfPcB+AIBkbjWt1ua2kdL9IdkJwnVKJIFvr/WFbuwdpW4ZowwBHcJz9Vg/kTXn/antlq102o0fEtMLV27bPdXLfwMQRjmw+YbEiQJr0P6Pv5s0f9gn90VkWnLBKdyJuq06pJ2WhbjO9o8iOkDNb+FahXTwm2QD/u33D5nzma8j7O8F/l3Uam9rL1wJafallCBtBmBkEKIESBJIOcVf6j6KxYu2r/Dr72LiON4diQySJggTy+6ZB9KKTeUitbfI7a4mLpy0EHKzyz5CfkT+6t1vTM21u8YeEYAA6fxj0qXdtBhBmPQkfpXlXEOL6ziuqfScPuHT6Wz4bl8Ey3MfEPFBIO1QRIBJOcH3WdJ8RVR6lp7RWZYtJnPTlgelfXHjHsf3V5jc+irUWxv0/ErovDMtuUMfdXJA993tVt2B7W33vPoNeuzV2hIbA7xR7Y3QQZGCDOINL5NUc1Knk7DS2mDliI3DOSYI2jziOfT9YrzrtH/6n0P9iP01VX/bfscmuu22fU3bG1NoVY2nMz6NmPXHlXmnFOxK2+LafQ/WLjC7bDd6Y3Li9gen2f5mpk3suo4jk6tHufdsbu4jwgEKcdQJ9efl6VC0bOty4drFS8ZY4lyMDYB+1zwsfPmOzn0cJpdVbvDWXnZJPdkgbgQVzmdufyrq+HWgt27AAk8/M7nJHwieczLc/wAadujbb3PnEEClEW3ahjgMBE45AkCeXKTAJ6AHdf0ds3ElRyMDasYWM4nkYjlgVr4uJKAqHU/dIJDNIhSAYB6hmkCK+azRKw2BisY+8RnadszhTERPIxijdNmq+RM8YwAI+XLp18q+tv8AQ/L29ff8qp9Tw7bAloCnIRmIBV12q2+QPEDtzyx022CcOUMHWFiIxyGZHoDP8RUaG+b9zb8CWFJgnmOdY6XTC2CF6sWPLJJknArHXsRbYjBjHv06j9ay0jEohJk7RJkGTHOQAD8gPauqSRlm6lKVRhqvWt0eJh7GK1nS/tNMRM1jrgg2s8+QgE5JB6A5xzqDb7g4Dtg+R5ttAzHPAjrn2rnJO9jrHbf4J18xafaxkBhu5kESJz615n9Lttbl7hSsQ6vdKnyIZ7AOPKDXo7pttlUYggt5CSZaBAxz6ZxXnX0pAjUcHkQe/wA//k09RLK9ieIu56no5J7+Dy2yv75Efn61CNgXNHdtuJDI6tMZBTJMAc5meuDU69p275HGwALGRnqYH8dPedZ0S27NyAJ2tmP2f8v/AByrq1klnA/QLbA0N948RvkE+gt2yB+LH8a9I1GrVF3OYFedfQP/ADdd/wCIb/tWa77VWBcCrjBDdeQPQx6df8xyhLZeBMP0nnvbIBOPcNup8TjaSOol1/RyPwq1+mV54XdHlctf31qs7e/z3wv3/wDnU/6Yv5tv/wBpZ/vrWye/3kZWJF32Y/m7Qf8AC2v+wP4+dcV9Ca204dqLruLQ76GuEgAKtu3EkkACWP413HZW3PDdEf6OltH/APSB++uU+gL/AGC7/wAQf+1ara7yMW6On4Z2x0TIS2tsA73Xx3bSmFdlBAB+Ftu4HqGBrlO2qBOPcNuLhnAVj5jc6/o5FdnwDiNoC8m63b26i8O73+IE3GZmaTzdibgAwFdRXHdvv574X7j+/VT2OnFSWyJP03OTpLFqSq3dSiuR5bXP6gH/AJRXcACyi27dvwKoCheQCiAOXt+flVF277OnX6O7ZB+0Vw9onluA5T0kMyz0n0rneA/SlatILHElu2NTbAVyUJDRjdAyCefKOoMVjeSU1GVsuPpb0SXeGXmYeK3tdCeYbcAfxBK/OrLsAwHDNISYAsIST/VrzXt92yfiVi5b0dq59VtfaX7zCAdsFV9BMGPiJAwADPf9luHrqOC2LDztu6VUJHMBkiR60TuTolO5YKbiv0fOb7azhmrOme7LMoyjEmSQV+6TmCGEnEVEftDxnhw366zb1WnBAe7aIDCTE4Cj8UA5ZFVvZjtPc4KzaDiCP3QYmzdQSIJk7R95Cc4kqSQR5SO2f0k2dXYfR6K3dvXb42TsjB57V+ItGOQA5ziotVezMtHoz8SW9omv2DuD2We2eR+EkY6GennXj30ddhzrNJ31vW3bHjKsluYkAQTDiSQQa9W7H8LbS6PTad43LbO8cxuJ3MJ6gFiPlXne6/2f1dw9213h94yCv3PIScLcE7YMBxGZGNlmmzZLZsln6OLskfX9dgxO1oPt9ry9eVTezf0f9xrbOpa/qbzJJBdAOassMzOSBk4ipGt+mLQLb3WxduPGE27c+rHAHtPzrd9Hg19w6jW6xrirdH2WmJMKBmVQ/BiAMSck9KJRvASjeDs3Um7iYgT+DYI6z+6vN+0Q/wDqbQ/2A/TVV6Hb1VtruGO7kABIMBjO6MDn16V572k/9T6H+xH6aqtrHqXxHdHoFmRqWA3QVkySc4g5MRzA9j0rRoLFt3uZG4PJAAkRcY5aMyZPpJFbTaC3nuF0DN4VlWwAoOfHB65gcwJxFbNPYA3nerE89oOJJYyNxwSSfx+Wy6lPLRlqeHbzJuPyIjwRBKkj4Z+6MzNbrln4jMEnHPBgAY5cxNYWbEgn3A54y3L0zX36sfOPace2f4iuVykr07+JqpPc1PbIhS5DMYXJ6EsR+GJ9KxtkMoO8kE+udrTgdBCn3rculVhtJmPInHL1wcTUa9pdPhiRBlgZxmJI/LH4VShjK+Q5vkbNVbbumUEMT0iZHWJYZ68/8alaNYtoCNsKMeWOVQhYtC4u0qNuTn9kr7THz/dZKwIkZB5GusVRF3k+0pSqBF1mpK7QqMxJHIYiRMmRBg/lVfqeJtuUizcKiZG3JPJecARz9oNWeq3YC85memOh9+VaURwQXcQDMD+qQRy5TmpcktzpFKrImo1ojxWLhkkxGT0EdNx8p5UuMt1dzWFDWdrJ3igw0TKmMHpIM1KuySDNvwnBM4/zx/ETX3UjchUsu6R0mDIjB9ajtIBrBq4xbH2ZKkkPgjcQsq2SEyR09yK+Xb7pt8VsIYA3BhBgY9Jz8VfONW2ZVwIDqwYtEET8QKMNv745VqCMv1cgkDaq7CDIB2TJ5Ej2HWqvLOaN1qytrZbtKltCGO1EAExMgARzz61K2+LeYAAM4P8AEVB4vrRYZCNPeukz/qUDREDxZHnj2NQrvabcCp0Ouggg/Yjkf+eubaUrZqdELT29RryupRrWntqW7hmsrcubeRaW+DdHIdKtdLwe8dy6vUJqrTLBtNYRRMggnJmI5R+lUPZnjd/T2RYuaLVMtuVtutvJSfDuUkAMB5E10nC+N985X6tqbMCd122FXmMSGOc/kanhuLpu79f22JJN97iEC3blNoGIAWJ5DriMVG4Zaa2wVdOlm2ZLBNoAYwZheZxz/a9K+tdiw7BiCHYgjMnvOQyJUnHMYPMc6rLfEO7Fubxt22uTcu3Ix9nbZbcsSql53FuXxAAEgjteaOseFqjqIeu1Hg1GpjT/AGNx17hrSln2NG1mme9uRKQOTphuvQa8WxdttcFjcGi2zgbxuhSFJGCSQMHMgVDTivDrlw3C+l71G2i4zWt2APhaZjP61N4ppWdk2q3xJLBgBCurQwOSMY288gwDVS2E/Iyt8QtqT4w265t8OYJGJjlyrDjhQAb7C3cNBZVYLCluRyZjpUBh3BZUskqg3r4owuIwvIAzJJOYJmrH6zdPOyCN0DxZiPigrgHlB+dYiVHmyNqOJWxbuoLYKICCu0bRj4WHq3hwCK3WuL2lBAUi2gXIWAqlVKY55mAAPLlS3euNH2AWTLAnmPF+zzmOcfhmpeo2rjbG48wFwfMziQc5mjdK2bS2oxC29QhD2wwBIKXFU5HpkVU6XV2rTOljT2VIbbCFV/3iJ4wq+EeKRzkA+lWOkuLbXaFYySRAUT4gDABgASOcfPNZafUKit4WAlzJA57mZgIPQyB7VHaR6h8N8iHe4z9oLZUK0qDDgsPHaDAqV+E7+fUeUitdvj+/u17pW7ww0XEgSVEDdAuEbpIWceZIBs/rc7YRsttMgCME9Tn5T161imt8KkgzAJECTPIjOJNZ2seo7ORVavS6bTXVcixZLEkEWrYMDn4onqKyTj9hWXfrEOeRAE4Pl7z8qs7+rgEw4gEsoCyIgzzjkRyqFrEe3qVvG215e67vwQWttuJLbSRIcEAxnwDEcp1W+79+RppZK6yjXLb3LPE9RdVASdi6Y8gTH+o51S6jRapdHb4g2tL3ltrckWdOfs2hjbtv3W7cQYB5E/dExXUaW/3CarVXlNi0T3mwwSAqAM5CkgM0chPIdSRXPdytgrqL3Dza04cP/tLP3JJBFx9Li0kHJKFivPzNWsrP8nWDvl8L2Ow4lZtgF3WRI3GTgctxzyHP0zWrVMltkRSyFyJZchRJAmZABZox1NTdXqLar9qyKGkeIgA4JIz6An2Bqs4Rbs3bdwLeS+D4CyMDCgQiyDzAzPmSajia9VR+/n4IhorvffwSTd2OZuORbTe5O2OsTAmcEwPL1qDb0qnarLdtB8KZUydogMMw0KWH7RY8zWxb1hQ1i9qLffXAd43qGMiMKTIhQI9qyu6lV7tr+osqijepkLvwAGktG3xDl1Iz0qNU8P8ArGdn6dOd+BVcPP8A349evI+cOcBiyWnCl2UmRElzJ2j7oPXpJ96y4ebb27SEbyEEx93E+I9Jxjn6dak8Ou21s7xcRrcu/eBhtgszTu5QJqHwR7fdzZ1Fu5bUHvNrBgGiSwYHw+ZB+UdcS4icW84ztjbyNb4bUkvTx3Pt22FZ1FiRMBgp5EKSeRBO4fiMwM1YcNebYEEBfCJ5nb4SfxBz1ietR9PxGwbotrqLbPGLYdd3KZgGfWovHuPWtKETvLSvvtDYzAEW2cKzBZBAC7jPIR6V6NaStnBtF5SoFzjWnFtbpvW+7YwrhgQxyIUjmcHA8jUnS6pLiB7bK6HkymQenOr1LYwzu3Qok+YH4mKj7SVHMnImfXr6e1feI/D/AMy4xnxDz/H5VU8Yu31TUGyH3ArBEHGyfCrSvxRPWCTExUcSKlhl7Ky31NoxgAxJz+6o2i1G7cWKwAplWkAkkkGQIiPz6UtXXa05eUnvCrEQwTO0kDkY+cASAZFamvi5adGAwo5q45yAfEs8xzExFcnGHaL7eDpG3B4/4buJX1KoNocOcHuzcWNrGce351pNrNlAWGwLzQ+IDZzO0xyiCRkz90Vtt2kuW1RXI2Ry5EQRBkeJc/l0rf36WgiMxMACTnAByY9q7VnJwe5sN495tAEbZJn90fvrk+1nbCx9Uu/VdSnfeHZsIJ+JZjEcpq+s8Rsly8kGNowY2zzkDE+p6VXdoeGW9Xpb1rTrbFw7QGK7YO5WPi2zyB5VHF1OD09GGbX7XaMrjV2lPnz6eVbuG8btX32WtVbuMAW2gZgfPlkVYLw61A+yt/8AQP8AClpLSnwoqtywoH5gcqrvLdr76hJsi6kNbssGCkQ24yTEk4C7G3DPKPSqlNf3aWw7JprXeN3rKu1EgKy2/tEXaHnLMPMAgssXGqLtaICbyWAI3RA3DII5Ec56EelSOHW4DYyWJJ3biTAEk+eIj0osuz0pqPDprmU+i7ScOl9uo0yneZm7b8RhfEvi5ch8jVprmYugUsvMmFJB5DJHXPI4rlH7QPbbWkPbVkMrYIElxcZFXnuNy8qqV6DekA53dVxFQWtiD19eq+SmD64jzE1U9jFGpL88jbc1ad2zgbgpZTOMhtrAk8hIyeUCahXdeyi6xHhjmrzDbTyx5jn68udQ011xYt2k3M9zUsTAMBb0Hwl0mS4zOPnUi3rbtyEVLdtltLccP4gdxdQqlGgDwE7swCuOdc9VnXsdNulV9eV1+6FvWRCD/wC8ZO6Dm++AOo8Jn/zFjqDLR3e6OsxzHLl7Yqp4bxC9f7tlW0B3Fm6ZBJJubiyqQfCPDzg+1b9PxC94XcW+7a6be0Btw8bIrbiYMkCVgRJyYgk01kzi8KVvZPz5skqxEk2Y6zI85/XJ+Z54qXbRWUSog5g/tc/1NUfDtXdaLdlbNtUsW7kFTEu10bFAI2jwc8xPI1nd4pcuW2e0LYQWVuFbky29S22QRsAA+LxZnGMk40TL/Hnqq/r29y5VEGMYM8+sEE/hNDbTBgYwPly/CtOn0yMoYqJYAn5wf1qo1HGNP3Vt7Vq5f71mW1btrBfbO5h3jIoSFneSARtiZE3S6I87bTLbV2BcB2hW3A+KfMATjmMcvQVzXGr3+nILjFSt2z3KloBQh+8cDkzbvCecALynN9wziFp7SX7c7bpUeIQVPwbSDyIYEEec1G41qravt1lq22nPwXHUMqtGVuBhCk/dbkeXOJ5ygv1GqTaoi6TTLqretsd4z6d2Ko+6SCyguEYzIVzjmAZHIRWi9pNTqVbSX9TpWSIvG0CLrp1XYWItlhgnPMwBiJOtu37mh1BsWzZJtsNOq+F9u3Bj7jH7o5jEwcDn+JXeHNplt6BbX1tY+rpbWLyXZGXEb0H9MvAjdNWtjpw0/n28S77X3bYuaU3wDaXUAmRIH2NwgkR8IMEnoBW6zqLV7Wo+mZX22nF65bIKwSvdqzDBaZIHMCeU5lcZUDUaP1vP/wDz3qsBfjAtsM+Qjnz/AH+dSotyfmcN2ccus0icPuWb+zv9jC7aaO8a+ZlgvxMS3iDDEQZgVP0WmV7/AA8sA2zRuyz0b/RxI9YY/jXQWGlzJBjcOXkR1j1/OtGpuEahFBMQMAYHxz7zA9tuOZiIRTz6ewcaKjtbw9Ft2yJtWjqBcvsqho8DAOysGXaHCE4gfF0molm3aZ79y3qm1LLpnDMq2tkEYVntIAzYkCTA3cpzaartGp79V3IbRTxMjAQSu4ksoUYJ6+tThxG2wtmzdslGuFWjxA+B2KqVMB8BszgHGQat8NN2jXw2U+s0FtOEnaoXu9P3iEDIuKm8OD/S3CZ96ndp82bRMZ1Gm/79ut+j4tZvkC1eDSu5RGGQQCVJEMokAkSBIBr5p+PaZsd8jQpuScAosEupIhkGPEJHrW6eXgOzZF7SXES7YZrn1dhv2XiFNsEgA233ciwyMj4TnoZfZvXm9bZvAwW4yi5bEJcGCXUEnBJI5nIOTUvRa1L6kqGgGCHtuh6H4bigx6xFSgKpR71mU0zC9cCiT5gfiYrmuO2EuLfQutvcwA3LuUkW3YyFM4ALSeTIDmIrprtvcI5ZB/Ag1hqNKlwbXVXEzDAET5wa1qwVvC3TuXDkeJrhZY2QWJLKFJnrznJJOJgEvOLbXUIuMApjduJQGSogKA0TBzJian/Ul27VlBJbwmJJJJk+pJJ9az0+nCCAWP8AWM/rUuDbuzrCaiqorP5Zm6Cu06fwobn/ALjgMvpsiFn+lcXyNE191+7C7VN0uyMykxaWIxIl2kGJEAnnGZ38m2u6a1sXu23SkYO4kn8zNZ6nRpcADrIBkcwQeUgiCDGMedZpnzZ07Thcl96+d78sUVdviF0IzXNhFu8UuFAR9ntHjEk7SCwJyYAbymty2BqLd220iySUUqSGO0+Jt0z8YMecTmaarTpbtG1ZUKbzbRGRLDxOZmYUFs8yPWpGr1FvS6cttbu7SgbUUkwIAAA/XpzNYk//AE8V9+DOK4abS3/by8/5KP6vrtJ/q2+u2R9y4dt1R6Pyf558qsuC9pLOpJRS1u6vxWbg2uvng8/lNUWh4hqeJAm1cXS6eYJRg14+8Yt/r7iuh4LwCxpge6TxH4rjHc7ecsc/IYqeG23cP0+P8c/c8xnxIjYyjaIG74oIIKlYAVpz6HMCDNQ9BdFlZ2sASZGegtquXVMAY9fMmpWvsMwvBQSSFA6T/VY8j5HoYNSNN4VMq4zydtxzA5ycVclk9MJJcOn1I9/U2gwc25dfDu2rIkExuPKQJ59RS+S3c+IBis84n4J6ZHpicVOF9f8AKKi61d5XbcCx5gmTIjkw8jgzzrG8b2ZFq1iiPrEtk7Gs7gCz4UnJy7COp3dJJyIzX19MlwANpgdnhUEKBtPMDptwPDyPh+UjVnYu85bcslRE+Jek+UTmtGo1uGGM9d/mE+HGfi/iayUoxbsqLk0tPvZu0q7CAtnZ4VWQVgKs7R7CTgetZMFAC9y0BtwgLEzun4vPNaTqb43Hu1YDIAkEyWAEnAiASf2ukSYw19/xkW5wNpKuB8ZUnZBb4YaOuAPMdMHn1Peybpgqt4bRXCoTjkCxAweQ3E/83rUDi1i1BtnTFyLe21tSVODCSMKAY+OFzPnVgbp3Wt3hLLlZxPhkZAJyYnHtmsb9x3YoEuJBEXBsg85wTMfKaxpNUduHKUXqv5r7/Rou8bs2ItXGfcqqDFq4w5DqqEGuP02r0mnLd3rmDWLTJYW7p3K6e27KxLKFUthAAWIwvWTPc6XSOrS11nWBg+cQfl+f5zT2jf01zUAaV9QL103FuW2tDmqjbd7x1I2xAI3DaB1xWtHCW9m/g1qwmk0/d3Zt7gy3LnhNxmclmggeJ2JIgDnjpWXFNIl27GpuWzZUDbZLAbmIy1yTmPujkOfOIg6LQuiaXRt3YaHvMSocJtuKRbtBgPhNwKGIwqcpOLy9pNPcuMHt2nuBVY7kBO0lgpkj9kj5VP6sGrYq7urbS6TUOLyXlsqWtMZdoAkI4DDeZwDIJETmSaziPEeK2NP9YujRALBvKqXSbaSNzA7wH2gyRjkYnr09/g1hrVyz3SrbuqVcIAsgiPuxn1qn1PALzobep1hu6YZZO6VXdVztuXATuUxnaqk8upqqaR1hKK3PvEddrNMhv3hp71q34rgtq6OqD4nXczBiok7cSJz0qy0SHvr8cjsJaczt8ojlH5V94/ws6m13PeFLbGLoAy9uDKBp8G7kTBMSBEyNy2wl0nrd6R/RUDnPl6VRLkq8THSfG2ec/diYIHPaJjlzNan4cBfV12KoiQAAZ8c9MzIzIjb1k1usXlDGcZbOYjdnpA9fWvus1KKYYEnHIeZIUT5kyP1iuPC/TgTWSJqeG953/iUi6yYI6JtkHzmPzrXruF7tSL29Qo2Er6qmpUn3PfL/ANPtW6zxK1JhWHIchkwpIGefjEzj8Kw/lCz4gLbkKHnwQNq4ZhJEiceddM0arNX8jA2tLaLgCyhVtuJXuGtHb5ZYH5VEu6G+b1lLj2v9nvW1K25kkWhvKsYC4H2eRnnyqyOvsglTbYEg7wVkCZw0SPFB86cD4daUd4itPiQb3d9qByNq72OweESFgYHkI1DVWTPgfD3tB9zCDG22rOyrEyVLmROPCIAgR1JtKUqjm3bsUpShgrVqEYjwtt+U9P8AGPz+W2lAQtPp7oI3XAwEkjbkzPXoJI/Co96xeUNsZiSXI+DmY2/EI28568qtaVLjZcJ6eXuVPc6gBQCFAJmApxI28yMRM8zMRW7QOTdvAsSARCmfDj8IPMR881YVB12mfY505VbrDws8lQZzj5k4685rNOnInPVyKTtHwPSJOoNz6ncH++tttk+RXk8+USaw7F8Z1V8sLqd5ZA8Gp293v5R9mec5yIAipPD+yVsOLupdtXe/p3PhX+pb+FR+Pyro65xg9Wrbw6+fL7ucxSlK7mnzaKbR5V9pSgRXubdzQWyBAycwBXz6z/7T8/Ie3ny9akLbgk+dZ1MVSybZFu2XLSrQMfh1G3l6zWJt3v6ajB5LmcwROMY6dTUylbRhXlG325AcqGDNAwfDHPIMfxkVG1TxqRhThB4gNwkvlMz7/wDmpF3F5TtGepAn7vIz+6vimL7A3HyFIWF253YB2+nnPKuf9nphhen8ki7w9GvJeIPeIrKp3NADbd3hmCfCMkVyeo0GiW5qfrC3bRtDvZGp1EPaPJ0AcZ3SpQCQY6Ms9FrOCrccubuoWYwl51XAjCgwKgavsZYusjXH1DtbMoWvuSpkGRnzUH3UHpVtWeVmWl4eh0lrvbVy0V8SqLrm5b3E473du3QYYbiOYyBWVvsyBeZ+9v7SiKPt7m6Va4TLbsr4hA6eLzqdqNMEsbJZgIE3GLHJ6sc/M/5VYIBGOXpU6It5RSbRE02lWyrQ1xhzO+4WPyLnFVljhRZTFwAEsSuxl+ILkjcCWwctOGPTFXOrtlkIBAnqZ5deRBr7bcAAEyfn/nWulhjcrLvDQHQd4BDSitJYRsnYS0yYMnOH9wcOHaTZe2ySVXJ2EA/tEkmbjTk9dvpU7VuS9qDEsZ9QOnPz/jodHDir3DdCkb0EEhxAhcZG056jPLyrccjGif8AV1zjnPU9eceXyqFffco8IJ3leRPhnPLIEDP8A2JqHb0p25hSGJkeXr/EYrHGtjbY1AAldqkQMEfKPyH5VhqtZbtbiyxiWIAgyDInEmF+cDrivty+h8W9RIESYx7H3HyIqbbaQDg+1I3qZTaoqm4nbyblsghmUeEMTyDZE+mPKParDR3AyKVXapEgQBjpgVvpVktilKUMFKUoBSlKAUpSgFVvaLin1bTXb8TsWQPNiQFB9JIqyqDxzhq6mxcssYDrE+R5g/IgGplel1uCh0nZNrqC5q9Rfe8wkhLhRUJ6Ioxjz61t4Bfu2NU+ivXDeXuxds3G+LZu2lXPUg9f/A16Xi2usqLd7RteZRAu2nXa8ciQ0FT51J4Dw6+2ofV6pVt3GQW7dpTOy3O47m5FifL/ACHCKVrSnfPf5MOipSlek0UpSgFKUoBSlKAVUaxh36yYjZJgYktAB3AgGIMKZHti3qn1IVtTtbYYVYDPByX5IB4+XWomduDu/Itwa+1iiACAAB5Csqs4mF22GEESKyVQOVfaUAr5FfaUBo1Gn3FTMbTNbxSlAKUpQGk6VM+EZEHHTy/KtqqByxX2lAKUpQClKUApSlAKUpQClKUAqr7T8UOm0t2+BJRfCP2iQqz6SRVpVf2g0bXtPdtIEZnXaBckLnnJXIxyjrFTO9LrcDgemupaAv3jeuHxFtoAEgeEBRyFWFcbwvRcWs2xb36S4FEA3DcJjoJCifnmrng5128/WRptkGO67zdukR8WIifyrnCeEqfqC5pSldgKUpQClKUApSlAK0/VlkHMj1PnPKY61upQ1NoUpShgpSlAKUpQClKUApSlAKUpQClKUApSlAKUpQClKUApSlAKrO0upNvS3bguGyVWQ4UMRBHJWwSeWfOrOqntVws6nSXrKmGdfD/WUhhPpIAqZ3pddAc/wjh3FLtpblzXC0WEhO5tsYPLcYEH0zUbho4i+ou6a7ru6uIodYsW2D2yY3KfCRBwQRVnpu29hFC6sPp7wEMjW2MkcypUEFT0rLgW/U6x9YbbWrQtdzaDiGcbtxcjoOgryqMXSjJt88v5zgwXtDxKypuJqk1RXPdPZVNw6gMpkN5dKvOCcTXU2Ld5MBxMHmCDBB9iCK1cf4ymlt72DMzHbbRQSXcgkKI9qj9jOHPY0ltLmH8TMPIsxaPlMV2j3Z6U+XmC7pSldjRSlKAUpSgFKUoBSlKAUpSgFKUoBSlKAUpSgFKUoBSlKAUpSgFKUoBSlKAUpSgFKUoD5SvtKAxbp/HQ1kKUoBSlKAUpSgFKUoBSlKAUpSgFKUoBSlKAUpSgFKUoBSlKAUpSgFKUoD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2" descr="data:image/jpeg;base64,/9j/4AAQSkZJRgABAQAAAQABAAD/2wCEAAkGBxQTEhUUExQWFBUXGBwaGBcYGR0fIBwaHxsZHRscHBsdICgiHRonIRwgIjEiJSkrLi8uHB8zODQsNyktLisBCgoKDg0OGxAQGzQkICUsNDQ0LCw0LzQsLCwsNCwsNC0sLCwtLCwsLCwsLywsLCwsLCwsLCwsLCwsLCwsLDUsLP/AABEIALEBHAMBIgACEQEDEQH/xAAcAAEAAgMBAQEAAAAAAAAAAAAABAUCAwYHAQj/xABJEAACAQMCAwYCBwMICQMFAAABAhEAAyEEEgUxQQYTIlFhcTKBBxQjQpGhsWLB8BU1UnJzstHhJDM0Q3SCkrPxNmPCJlOTo7T/xAAYAQEBAQEBAAAAAAAAAAAAAAAAAgEDBP/EAC4RAAICAQIDCAEEAwEAAAAAAAABAhEhEjEDQVETImFxgZGh8PEyscHRBFLhQv/aAAwDAQACEQMRAD8A9xpVf2gv3U0197C7ry23NtYmWCmMdc9Otcb2W2XmtXLPF71y/Ktes3WUgj/eJ3EKbfUAjl61lnSPDtNnccV1osWLt4gsLVt3IHXapaPyr5wnWi/YtXgCou20uAHmAyhoP41z3b7hVy5p9RdXVXrSLp7k2lCbXhXJmVLZGDB5CtXYbhd23pbF46q9cVtKhW0wTakopEQoOOQk8qG6I9nqvNnY0qi7Da25e0Gmu3WL3HtgsxjJ88Vq4fxFzxDWW3f7K1asMq4hS3e7jPPMD8KWTodtdPwdFXOdibzMmq3MWjW6lRJJhRcIAE8gPKoOi4pxHVW/rOnXTW7LZtW7wcvcScMzKQLe4ZAhokTNQOzHHu44brdXdtlSup1Dm0TkObmLZPnuIWayzouG9LXO0egUryO32pZkF1+LvbvnPdLo7hsqeeyDb3MOm7dPWrfifa7U3eH6PUaYC3fu6pLLIQdrHxqRkbu7YgHoQK3UH/jyT/J6LSuK13CuI2LZv29cdRcQF2s3LSC3cAElF2jch8jJzE1dEnXaSzcsX7umFwLcDJtLQV+A7gR1zHUUshwrN4N/A+MDUHUAKV7i+1kyZ3FVQ7h5DxcvSrSvN+xPArxuawjXahRb1zhgBbi4QtolmlOZmDEDFb+0evnXvZ1esu6HTi2hsG2wti6xnvC10qcqYG2RiDWXgt8JOVJnoNKrez1hksKG1B1WSVukCShPhBK4YgY3Ynyqyqji1TFKUoYKUpQClKUApSlAKV8Jr7QClKUApSlAKUpQClKUApSlAV3aGxffT3Bpbgt34BtsQCJBB2mejAbSekzXDdoLl7X2hZHC7tnVyn+kOECWWDAl0vBtzRGNvP8AKuu7QX7ve6a1avCz3rOGbarNC2y3gDAjfjqCInBqu1fENSivZW8rXE1Fi2LxRSdlwoWDqIXvACeQAgoYE1LOkOLo5Fz2msM+i1KKCztYuqoHMsUYAAeZNfOzGnZNFprbqVZdPaVlPMEW1BB9ZxUPVnUWRbtHUbzevBFvMibkXu2dpCgIzkoVU7QPEshozobil6ybtg3FvOrWBbu3ABHfuUi6E2hmUruhQu7cgxO6monX3dJW8H1Wo4bb+qvpL+qtISLF6wFabZJKrcUsCrLMTyP6/eyWl1VzWa+7q7Jsrft2QizMIBdXbuGC4GTEwWqz41rtVZS3bDI9y9fFtXRQpVe7e4TtuMy7/AQJMZBg8jG+t6wWrltmi5vtrbYtY75gfFcSAO673apKkqAZ5CJOWW+Ld4y+fyaOD8R1WjsJpH0V++9le7tXLWzu7iLhCzMw7sxAIIOQedaeC9nL1/hur02qHdXb1+80iYDl96uvUpuAI9BU+7r7rWkt2rt43VvFbqN3C39oTvNiSO5LAPbM9UJzuzV9wTUi5ZU73cgsrF1CtuVirBgoC7gQR4RB5jBrUO26Knuc1Z7T61LYtXOHX31QEbk2dyzDG7vS3hU84IkTFbe0Gi1Ny1w/vFFy8mrsPeNoHaoG/cROdomJNdcxgTXKduO2J0Glt3u5LtccIqkwAYZpYwei8utHjcx8VLKVHT6tZRwOZUgfhVP2E072+H6VLilHW0oZWEEGORB5GtnZvj66rR29WVNtXUkqc7YJU5jIkGDGRFTDxO2DB3AyV+BuY9h6j8RW2tyFLu0VHYzSPbbXb0Zd+tuukiNyFLQDDzBg59KicS12p0968t/TXNdpbhDWu6RGa3gBrboSJWRIbPPM9Ogbi9oTkwBJaDH6VLvXQonny5epimC9ebaOY7B8OuWxqXaz9VtXru61psfZqFVSYXCliNxUcq6uvgNY3vhaDGDkdMUJlLU7MmYASTAHMmimRIyDXJ9vnLcI1JYEE2sg8/iHoKldgbgXhmjkgDuEGTH3aXmiLzR0dK0LrLZxvXr1HQxW23cDCQZGR+Bg1ptHxLgPIg+xrOoejHjuGIyP084HnUysTsqSp0KUrW1zxAeYOaN0SVeqQFr24g+A9OQhcEFvzAHuDVnpD4FxHhGB0wKqtchD3JI8Voxg4grnnGJz+XWt6cWsW7lrTNdQXnQFLc5ZQDkDy8J/A+VTE6cTl5Is6VC1F5hetKDCsGkeeJHTpH51JTd1j5VVkUbKVUHW5Y99AnH2c4jdI8wAcnyAPvlb4ki5a8SI5FCOeVnHMgGB1nFLN0staVFRrhWRsMgEc63WQ33iPkPQfvomY1RkWyB51hp9QHBK9GKn3Bg19fmPnUThBxc9Lr5xkzk49axNts2sE+lKVRJQ8f0Vu9qNKlxQ6zcMHoQogg8ww6EZqxscKsogRbahQ4cAf0wZ3E8y05k1JuBsbY+dYRc80/A/41JqRr4nYtvbK3UFxCR4SJzI2keRBgg8wRNa7PCLC2mtC0vdvl1IncTGWnLNgZOcDyrLV2nZROSHU+HyDdZPlXnX008Uuae5oLiMw2O7lQxUNsNogNHTmPYmkpJK2ZKkj0H+RLHdta7pSjkMwOdzCIYk5LDaIMyNojkKijgqhGsixa7tjuaZO5xEMWPiLjaIY5EDOBXAcP7F6/iSjU67WXLIuDcllAfCpyPDuCp7QxiJM1o4lw3iPBI1FrUNq9KCO8tvOATGQS20dN6kQYkRUOXOsEavA9KXgVrYLbWrewNvxu3b4+MNO7f03TMdasdHpEtIEtqEUTAA8yST7kkknqSa8p13aXV8Y1H1bhztp9Oqhrt4yrZGQSMiDKhVI3EEzHKS/wBFN+2N9jiV0XhmTuUMfdXJUe+72Napf6o3V0R6jc5H2qFZ01u7YCXES4hHwsoKnOMHFcd2A7V37l65w/XjbqrQw+BvURMxjdBDAj4lMwIMyPpbY2uFXO7Zl8dsSCQYNxZEjpW6k1YvFna2rQUBVAVQIAAgAdAAOQrOqXsrdZuHaVmYljpbRLEySTaUkk9TPWvFuwur4lrLZ0WmvtbXcbt6+WYsqsFAXdMgEgkBSCSTkAGkp1Qcj9ApbA5ec8/8a0cQ+DlOV/vCvNbn0U30G+xxK8LwzJ3KGPurllH/AFe1WPYHtVeuXrnD+ICNVayrYG8CDmMboIYEfEpnoZzVyaoKXU7G61sNBuNJPIMw5GIEetSBolzlzIIILEgzjIOKx4prrentPeukKiDcx9P3k4AHUxXnem7V8X103NBpbVrTyQr3ubQfPcB+AIBkbjWt1ua2kdL9IdkJwnVKJIFvr/WFbuwdpW4ZowwBHcJz9Vg/kTXn/antlq102o0fEtMLV27bPdXLfwMQRjmw+YbEiQJr0P6Pv5s0f9gn90VkWnLBKdyJuq06pJ2WhbjO9o8iOkDNb+FahXTwm2QD/u33D5nzma8j7O8F/l3Uam9rL1wJafallCBtBmBkEKIESBJIOcVf6j6KxYu2r/Dr72LiON4diQySJggTy+6ZB9KKTeUitbfI7a4mLpy0EHKzyz5CfkT+6t1vTM21u8YeEYAA6fxj0qXdtBhBmPQkfpXlXEOL6ziuqfScPuHT6Wz4bl8Ey3MfEPFBIO1QRIBJOcH3WdJ8RVR6lp7RWZYtJnPTlgelfXHjHsf3V5jc+irUWxv0/ErovDMtuUMfdXJA993tVt2B7W33vPoNeuzV2hIbA7xR7Y3QQZGCDOINL5NUc1Knk7DS2mDliI3DOSYI2jziOfT9YrzrtH/6n0P9iP01VX/bfscmuu22fU3bG1NoVY2nMz6NmPXHlXmnFOxK2+LafQ/WLjC7bDd6Y3Li9gen2f5mpk3suo4jk6tHufdsbu4jwgEKcdQJ9efl6VC0bOty4drFS8ZY4lyMDYB+1zwsfPmOzn0cJpdVbvDWXnZJPdkgbgQVzmdufyrq+HWgt27AAk8/M7nJHwieczLc/wAadujbb3PnEEClEW3ahjgMBE45AkCeXKTAJ6AHdf0ds3ElRyMDasYWM4nkYjlgVr4uJKAqHU/dIJDNIhSAYB6hmkCK+azRKw2BisY+8RnadszhTERPIxijdNmq+RM8YwAI+XLp18q+tv8AQ/L29ff8qp9Tw7bAloCnIRmIBV12q2+QPEDtzyx022CcOUMHWFiIxyGZHoDP8RUaG+b9zb8CWFJgnmOdY6XTC2CF6sWPLJJknArHXsRbYjBjHv06j9ay0jEohJk7RJkGTHOQAD8gPauqSRlm6lKVRhqvWt0eJh7GK1nS/tNMRM1jrgg2s8+QgE5JB6A5xzqDb7g4Dtg+R5ttAzHPAjrn2rnJO9jrHbf4J18xafaxkBhu5kESJz615n9Lttbl7hSsQ6vdKnyIZ7AOPKDXo7pttlUYggt5CSZaBAxz6ZxXnX0pAjUcHkQe/wA//k09RLK9ieIu56no5J7+Dy2yv75Efn61CNgXNHdtuJDI6tMZBTJMAc5meuDU69p275HGwALGRnqYH8dPedZ0S27NyAJ2tmP2f8v/AByrq1klnA/QLbA0N948RvkE+gt2yB+LH8a9I1GrVF3OYFedfQP/ADdd/wCIb/tWa77VWBcCrjBDdeQPQx6df8xyhLZeBMP0nnvbIBOPcNup8TjaSOol1/RyPwq1+mV54XdHlctf31qs7e/z3wv3/wDnU/6Yv5tv/wBpZ/vrWye/3kZWJF32Y/m7Qf8AC2v+wP4+dcV9Ca204dqLruLQ76GuEgAKtu3EkkACWP413HZW3PDdEf6OltH/APSB++uU+gL/AGC7/wAQf+1ara7yMW6On4Z2x0TIS2tsA73Xx3bSmFdlBAB+Ftu4HqGBrlO2qBOPcNuLhnAVj5jc6/o5FdnwDiNoC8m63b26i8O73+IE3GZmaTzdibgAwFdRXHdvv574X7j+/VT2OnFSWyJP03OTpLFqSq3dSiuR5bXP6gH/AJRXcACyi27dvwKoCheQCiAOXt+flVF277OnX6O7ZB+0Vw9onluA5T0kMyz0n0rneA/SlatILHElu2NTbAVyUJDRjdAyCefKOoMVjeSU1GVsuPpb0SXeGXmYeK3tdCeYbcAfxBK/OrLsAwHDNISYAsIST/VrzXt92yfiVi5b0dq59VtfaX7zCAdsFV9BMGPiJAwADPf9luHrqOC2LDztu6VUJHMBkiR60TuTolO5YKbiv0fOb7azhmrOme7LMoyjEmSQV+6TmCGEnEVEftDxnhw366zb1WnBAe7aIDCTE4Cj8UA5ZFVvZjtPc4KzaDiCP3QYmzdQSIJk7R95Cc4kqSQR5SO2f0k2dXYfR6K3dvXb42TsjB57V+ItGOQA5ziotVezMtHoz8SW9omv2DuD2We2eR+EkY6GennXj30ddhzrNJ31vW3bHjKsluYkAQTDiSQQa9W7H8LbS6PTad43LbO8cxuJ3MJ6gFiPlXne6/2f1dw9213h94yCv3PIScLcE7YMBxGZGNlmmzZLZsln6OLskfX9dgxO1oPt9ry9eVTezf0f9xrbOpa/qbzJJBdAOassMzOSBk4ipGt+mLQLb3WxduPGE27c+rHAHtPzrd9Hg19w6jW6xrirdH2WmJMKBmVQ/BiAMSck9KJRvASjeDs3Um7iYgT+DYI6z+6vN+0Q/wDqbQ/2A/TVV6Hb1VtruGO7kABIMBjO6MDn16V572k/9T6H+xH6aqtrHqXxHdHoFmRqWA3QVkySc4g5MRzA9j0rRoLFt3uZG4PJAAkRcY5aMyZPpJFbTaC3nuF0DN4VlWwAoOfHB65gcwJxFbNPYA3nerE89oOJJYyNxwSSfx+Wy6lPLRlqeHbzJuPyIjwRBKkj4Z+6MzNbrln4jMEnHPBgAY5cxNYWbEgn3A54y3L0zX36sfOPace2f4iuVykr07+JqpPc1PbIhS5DMYXJ6EsR+GJ9KxtkMoO8kE+udrTgdBCn3rculVhtJmPInHL1wcTUa9pdPhiRBlgZxmJI/LH4VShjK+Q5vkbNVbbumUEMT0iZHWJYZ68/8alaNYtoCNsKMeWOVQhYtC4u0qNuTn9kr7THz/dZKwIkZB5GusVRF3k+0pSqBF1mpK7QqMxJHIYiRMmRBg/lVfqeJtuUizcKiZG3JPJecARz9oNWeq3YC85memOh9+VaURwQXcQDMD+qQRy5TmpcktzpFKrImo1ojxWLhkkxGT0EdNx8p5UuMt1dzWFDWdrJ3igw0TKmMHpIM1KuySDNvwnBM4/zx/ETX3UjchUsu6R0mDIjB9ajtIBrBq4xbH2ZKkkPgjcQsq2SEyR09yK+Xb7pt8VsIYA3BhBgY9Jz8VfONW2ZVwIDqwYtEET8QKMNv745VqCMv1cgkDaq7CDIB2TJ5Ej2HWqvLOaN1qytrZbtKltCGO1EAExMgARzz61K2+LeYAAM4P8AEVB4vrRYZCNPeukz/qUDREDxZHnj2NQrvabcCp0Ouggg/Yjkf+eubaUrZqdELT29RryupRrWntqW7hmsrcubeRaW+DdHIdKtdLwe8dy6vUJqrTLBtNYRRMggnJmI5R+lUPZnjd/T2RYuaLVMtuVtutvJSfDuUkAMB5E10nC+N985X6tqbMCd122FXmMSGOc/kanhuLpu79f22JJN97iEC3blNoGIAWJ5DriMVG4Zaa2wVdOlm2ZLBNoAYwZheZxz/a9K+tdiw7BiCHYgjMnvOQyJUnHMYPMc6rLfEO7Fubxt22uTcu3Ix9nbZbcsSql53FuXxAAEgjteaOseFqjqIeu1Hg1GpjT/AGNx17hrSln2NG1mme9uRKQOTphuvQa8WxdttcFjcGi2zgbxuhSFJGCSQMHMgVDTivDrlw3C+l71G2i4zWt2APhaZjP61N4ppWdk2q3xJLBgBCurQwOSMY288gwDVS2E/Iyt8QtqT4w265t8OYJGJjlyrDjhQAb7C3cNBZVYLCluRyZjpUBh3BZUskqg3r4owuIwvIAzJJOYJmrH6zdPOyCN0DxZiPigrgHlB+dYiVHmyNqOJWxbuoLYKICCu0bRj4WHq3hwCK3WuL2lBAUi2gXIWAqlVKY55mAAPLlS3euNH2AWTLAnmPF+zzmOcfhmpeo2rjbG48wFwfMziQc5mjdK2bS2oxC29QhD2wwBIKXFU5HpkVU6XV2rTOljT2VIbbCFV/3iJ4wq+EeKRzkA+lWOkuLbXaFYySRAUT4gDABgASOcfPNZafUKit4WAlzJA57mZgIPQyB7VHaR6h8N8iHe4z9oLZUK0qDDgsPHaDAqV+E7+fUeUitdvj+/u17pW7ww0XEgSVEDdAuEbpIWceZIBs/rc7YRsttMgCME9Tn5T161imt8KkgzAJECTPIjOJNZ2seo7ORVavS6bTXVcixZLEkEWrYMDn4onqKyTj9hWXfrEOeRAE4Pl7z8qs7+rgEw4gEsoCyIgzzjkRyqFrEe3qVvG215e67vwQWttuJLbSRIcEAxnwDEcp1W+79+RppZK6yjXLb3LPE9RdVASdi6Y8gTH+o51S6jRapdHb4g2tL3ltrckWdOfs2hjbtv3W7cQYB5E/dExXUaW/3CarVXlNi0T3mwwSAqAM5CkgM0chPIdSRXPdytgrqL3Dza04cP/tLP3JJBFx9Li0kHJKFivPzNWsrP8nWDvl8L2Ow4lZtgF3WRI3GTgctxzyHP0zWrVMltkRSyFyJZchRJAmZABZox1NTdXqLar9qyKGkeIgA4JIz6An2Bqs4Rbs3bdwLeS+D4CyMDCgQiyDzAzPmSajia9VR+/n4IhorvffwSTd2OZuORbTe5O2OsTAmcEwPL1qDb0qnarLdtB8KZUydogMMw0KWH7RY8zWxb1hQ1i9qLffXAd43qGMiMKTIhQI9qyu6lV7tr+osqijepkLvwAGktG3xDl1Iz0qNU8P8ArGdn6dOd+BVcPP8A349evI+cOcBiyWnCl2UmRElzJ2j7oPXpJ96y4ebb27SEbyEEx93E+I9Jxjn6dak8Ou21s7xcRrcu/eBhtgszTu5QJqHwR7fdzZ1Fu5bUHvNrBgGiSwYHw+ZB+UdcS4icW84ztjbyNb4bUkvTx3Pt22FZ1FiRMBgp5EKSeRBO4fiMwM1YcNebYEEBfCJ5nb4SfxBz1ietR9PxGwbotrqLbPGLYdd3KZgGfWovHuPWtKETvLSvvtDYzAEW2cKzBZBAC7jPIR6V6NaStnBtF5SoFzjWnFtbpvW+7YwrhgQxyIUjmcHA8jUnS6pLiB7bK6HkymQenOr1LYwzu3Qok+YH4mKj7SVHMnImfXr6e1feI/D/AMy4xnxDz/H5VU8Yu31TUGyH3ArBEHGyfCrSvxRPWCTExUcSKlhl7Ky31NoxgAxJz+6o2i1G7cWKwAplWkAkkkGQIiPz6UtXXa05eUnvCrEQwTO0kDkY+cASAZFamvi5adGAwo5q45yAfEs8xzExFcnGHaL7eDpG3B4/4buJX1KoNocOcHuzcWNrGce351pNrNlAWGwLzQ+IDZzO0xyiCRkz90Vtt2kuW1RXI2Ry5EQRBkeJc/l0rf36WgiMxMACTnAByY9q7VnJwe5sN495tAEbZJn90fvrk+1nbCx9Uu/VdSnfeHZsIJ+JZjEcpq+s8Rsly8kGNowY2zzkDE+p6VXdoeGW9Xpb1rTrbFw7QGK7YO5WPi2zyB5VHF1OD09GGbX7XaMrjV2lPnz6eVbuG8btX32WtVbuMAW2gZgfPlkVYLw61A+yt/8AQP8AClpLSnwoqtywoH5gcqrvLdr76hJsi6kNbssGCkQ24yTEk4C7G3DPKPSqlNf3aWw7JprXeN3rKu1EgKy2/tEXaHnLMPMAgssXGqLtaICbyWAI3RA3DII5Ec56EelSOHW4DYyWJJ3biTAEk+eIj0osuz0pqPDprmU+i7ScOl9uo0yneZm7b8RhfEvi5ch8jVprmYugUsvMmFJB5DJHXPI4rlH7QPbbWkPbVkMrYIElxcZFXnuNy8qqV6DekA53dVxFQWtiD19eq+SmD64jzE1U9jFGpL88jbc1ad2zgbgpZTOMhtrAk8hIyeUCahXdeyi6xHhjmrzDbTyx5jn68udQ011xYt2k3M9zUsTAMBb0Hwl0mS4zOPnUi3rbtyEVLdtltLccP4gdxdQqlGgDwE7swCuOdc9VnXsdNulV9eV1+6FvWRCD/wC8ZO6Dm++AOo8Jn/zFjqDLR3e6OsxzHLl7Yqp4bxC9f7tlW0B3Fm6ZBJJubiyqQfCPDzg+1b9PxC94XcW+7a6be0Btw8bIrbiYMkCVgRJyYgk01kzi8KVvZPz5skqxEk2Y6zI85/XJ+Z54qXbRWUSog5g/tc/1NUfDtXdaLdlbNtUsW7kFTEu10bFAI2jwc8xPI1nd4pcuW2e0LYQWVuFbky29S22QRsAA+LxZnGMk40TL/Hnqq/r29y5VEGMYM8+sEE/hNDbTBgYwPly/CtOn0yMoYqJYAn5wf1qo1HGNP3Vt7Vq5f71mW1btrBfbO5h3jIoSFneSARtiZE3S6I87bTLbV2BcB2hW3A+KfMATjmMcvQVzXGr3+nILjFSt2z3KloBQh+8cDkzbvCecALynN9wziFp7SX7c7bpUeIQVPwbSDyIYEEec1G41qravt1lq22nPwXHUMqtGVuBhCk/dbkeXOJ5ygv1GqTaoi6TTLqretsd4z6d2Ko+6SCyguEYzIVzjmAZHIRWi9pNTqVbSX9TpWSIvG0CLrp1XYWItlhgnPMwBiJOtu37mh1BsWzZJtsNOq+F9u3Bj7jH7o5jEwcDn+JXeHNplt6BbX1tY+rpbWLyXZGXEb0H9MvAjdNWtjpw0/n28S77X3bYuaU3wDaXUAmRIH2NwgkR8IMEnoBW6zqLV7Wo+mZX22nF65bIKwSvdqzDBaZIHMCeU5lcZUDUaP1vP/wDz3qsBfjAtsM+Qjnz/AH+dSotyfmcN2ccus0icPuWb+zv9jC7aaO8a+ZlgvxMS3iDDEQZgVP0WmV7/AA8sA2zRuyz0b/RxI9YY/jXQWGlzJBjcOXkR1j1/OtGpuEahFBMQMAYHxz7zA9tuOZiIRTz6ewcaKjtbw9Ft2yJtWjqBcvsqho8DAOysGXaHCE4gfF0molm3aZ79y3qm1LLpnDMq2tkEYVntIAzYkCTA3cpzaartGp79V3IbRTxMjAQSu4ksoUYJ6+tThxG2wtmzdslGuFWjxA+B2KqVMB8BszgHGQat8NN2jXw2U+s0FtOEnaoXu9P3iEDIuKm8OD/S3CZ96ndp82bRMZ1Gm/79ut+j4tZvkC1eDSu5RGGQQCVJEMokAkSBIBr5p+PaZsd8jQpuScAosEupIhkGPEJHrW6eXgOzZF7SXES7YZrn1dhv2XiFNsEgA233ciwyMj4TnoZfZvXm9bZvAwW4yi5bEJcGCXUEnBJI5nIOTUvRa1L6kqGgGCHtuh6H4bigx6xFSgKpR71mU0zC9cCiT5gfiYrmuO2EuLfQutvcwA3LuUkW3YyFM4ALSeTIDmIrprtvcI5ZB/Ag1hqNKlwbXVXEzDAET5wa1qwVvC3TuXDkeJrhZY2QWJLKFJnrznJJOJgEvOLbXUIuMApjduJQGSogKA0TBzJian/Ul27VlBJbwmJJJJk+pJJ9az0+nCCAWP8AWM/rUuDbuzrCaiqorP5Zm6Cu06fwobn/ALjgMvpsiFn+lcXyNE191+7C7VN0uyMykxaWIxIl2kGJEAnnGZ38m2u6a1sXu23SkYO4kn8zNZ6nRpcADrIBkcwQeUgiCDGMedZpnzZ07Thcl96+d78sUVdviF0IzXNhFu8UuFAR9ntHjEk7SCwJyYAbymty2BqLd220iySUUqSGO0+Jt0z8YMecTmaarTpbtG1ZUKbzbRGRLDxOZmYUFs8yPWpGr1FvS6cttbu7SgbUUkwIAAA/XpzNYk//AE8V9+DOK4abS3/by8/5KP6vrtJ/q2+u2R9y4dt1R6Pyf558qsuC9pLOpJRS1u6vxWbg2uvng8/lNUWh4hqeJAm1cXS6eYJRg14+8Yt/r7iuh4LwCxpge6TxH4rjHc7ecsc/IYqeG23cP0+P8c/c8xnxIjYyjaIG74oIIKlYAVpz6HMCDNQ9BdFlZ2sASZGegtquXVMAY9fMmpWvsMwvBQSSFA6T/VY8j5HoYNSNN4VMq4zydtxzA5ycVclk9MJJcOn1I9/U2gwc25dfDu2rIkExuPKQJ59RS+S3c+IBis84n4J6ZHpicVOF9f8AKKi61d5XbcCx5gmTIjkw8jgzzrG8b2ZFq1iiPrEtk7Gs7gCz4UnJy7COp3dJJyIzX19MlwANpgdnhUEKBtPMDptwPDyPh+UjVnYu85bcslRE+Jek+UTmtGo1uGGM9d/mE+HGfi/iayUoxbsqLk0tPvZu0q7CAtnZ4VWQVgKs7R7CTgetZMFAC9y0BtwgLEzun4vPNaTqb43Hu1YDIAkEyWAEnAiASf2ukSYw19/xkW5wNpKuB8ZUnZBb4YaOuAPMdMHn1Peybpgqt4bRXCoTjkCxAweQ3E/83rUDi1i1BtnTFyLe21tSVODCSMKAY+OFzPnVgbp3Wt3hLLlZxPhkZAJyYnHtmsb9x3YoEuJBEXBsg85wTMfKaxpNUduHKUXqv5r7/Rou8bs2ItXGfcqqDFq4w5DqqEGuP02r0mnLd3rmDWLTJYW7p3K6e27KxLKFUthAAWIwvWTPc6XSOrS11nWBg+cQfl+f5zT2jf01zUAaV9QL103FuW2tDmqjbd7x1I2xAI3DaB1xWtHCW9m/g1qwmk0/d3Zt7gy3LnhNxmclmggeJ2JIgDnjpWXFNIl27GpuWzZUDbZLAbmIy1yTmPujkOfOIg6LQuiaXRt3YaHvMSocJtuKRbtBgPhNwKGIwqcpOLy9pNPcuMHt2nuBVY7kBO0lgpkj9kj5VP6sGrYq7urbS6TUOLyXlsqWtMZdoAkI4DDeZwDIJETmSaziPEeK2NP9YujRALBvKqXSbaSNzA7wH2gyRjkYnr09/g1hrVyz3SrbuqVcIAsgiPuxn1qn1PALzobep1hu6YZZO6VXdVztuXATuUxnaqk8upqqaR1hKK3PvEddrNMhv3hp71q34rgtq6OqD4nXczBiok7cSJz0qy0SHvr8cjsJaczt8ojlH5V94/ws6m13PeFLbGLoAy9uDKBp8G7kTBMSBEyNy2wl0nrd6R/RUDnPl6VRLkq8THSfG2ec/diYIHPaJjlzNan4cBfV12KoiQAAZ8c9MzIzIjb1k1usXlDGcZbOYjdnpA9fWvus1KKYYEnHIeZIUT5kyP1iuPC/TgTWSJqeG953/iUi6yYI6JtkHzmPzrXruF7tSL29Qo2Er6qmpUn3PfL/ANPtW6zxK1JhWHIchkwpIGefjEzj8Kw/lCz4gLbkKHnwQNq4ZhJEiceddM0arNX8jA2tLaLgCyhVtuJXuGtHb5ZYH5VEu6G+b1lLj2v9nvW1K25kkWhvKsYC4H2eRnnyqyOvsglTbYEg7wVkCZw0SPFB86cD4daUd4itPiQb3d9qByNq72OweESFgYHkI1DVWTPgfD3tB9zCDG22rOyrEyVLmROPCIAgR1JtKUqjm3bsUpShgrVqEYjwtt+U9P8AGPz+W2lAQtPp7oI3XAwEkjbkzPXoJI/Co96xeUNsZiSXI+DmY2/EI28568qtaVLjZcJ6eXuVPc6gBQCFAJmApxI28yMRM8zMRW7QOTdvAsSARCmfDj8IPMR881YVB12mfY505VbrDws8lQZzj5k4685rNOnInPVyKTtHwPSJOoNz6ncH++tttk+RXk8+USaw7F8Z1V8sLqd5ZA8Gp293v5R9mec5yIAipPD+yVsOLupdtXe/p3PhX+pb+FR+Pyro65xg9Wrbw6+fL7ucxSlK7mnzaKbR5V9pSgRXubdzQWyBAycwBXz6z/7T8/Ie3ny9akLbgk+dZ1MVSybZFu2XLSrQMfh1G3l6zWJt3v6ajB5LmcwROMY6dTUylbRhXlG325AcqGDNAwfDHPIMfxkVG1TxqRhThB4gNwkvlMz7/wDmpF3F5TtGepAn7vIz+6vimL7A3HyFIWF253YB2+nnPKuf9nphhen8ki7w9GvJeIPeIrKp3NADbd3hmCfCMkVyeo0GiW5qfrC3bRtDvZGp1EPaPJ0AcZ3SpQCQY6Ms9FrOCrccubuoWYwl51XAjCgwKgavsZYusjXH1DtbMoWvuSpkGRnzUH3UHpVtWeVmWl4eh0lrvbVy0V8SqLrm5b3E473du3QYYbiOYyBWVvsyBeZ+9v7SiKPt7m6Va4TLbsr4hA6eLzqdqNMEsbJZgIE3GLHJ6sc/M/5VYIBGOXpU6It5RSbRE02lWyrQ1xhzO+4WPyLnFVljhRZTFwAEsSuxl+ILkjcCWwctOGPTFXOrtlkIBAnqZ5deRBr7bcAAEyfn/nWulhjcrLvDQHQd4BDSitJYRsnYS0yYMnOH9wcOHaTZe2ySVXJ2EA/tEkmbjTk9dvpU7VuS9qDEsZ9QOnPz/jodHDir3DdCkb0EEhxAhcZG056jPLyrccjGif8AV1zjnPU9eceXyqFffco8IJ3leRPhnPLIEDP8A2JqHb0p25hSGJkeXr/EYrHGtjbY1AAldqkQMEfKPyH5VhqtZbtbiyxiWIAgyDInEmF+cDrivty+h8W9RIESYx7H3HyIqbbaQDg+1I3qZTaoqm4nbyblsghmUeEMTyDZE+mPKParDR3AyKVXapEgQBjpgVvpVktilKUMFKUoBSlKAUpSgFVvaLin1bTXb8TsWQPNiQFB9JIqyqDxzhq6mxcssYDrE+R5g/IgGplel1uCh0nZNrqC5q9Rfe8wkhLhRUJ6Ioxjz61t4Bfu2NU+ivXDeXuxds3G+LZu2lXPUg9f/A16Xi2usqLd7RteZRAu2nXa8ciQ0FT51J4Dw6+2ofV6pVt3GQW7dpTOy3O47m5FifL/ACHCKVrSnfPf5MOipSlek0UpSgFKUoBSlKAVUaxh36yYjZJgYktAB3AgGIMKZHti3qn1IVtTtbYYVYDPByX5IB4+XWomduDu/Itwa+1iiACAAB5Csqs4mF22GEESKyVQOVfaUAr5FfaUBo1Gn3FTMbTNbxSlAKUpQGk6VM+EZEHHTy/KtqqByxX2lAKUpQClKUApSlAKUpQClKUAqr7T8UOm0t2+BJRfCP2iQqz6SRVpVf2g0bXtPdtIEZnXaBckLnnJXIxyjrFTO9LrcDgemupaAv3jeuHxFtoAEgeEBRyFWFcbwvRcWs2xb36S4FEA3DcJjoJCifnmrng5128/WRptkGO67zdukR8WIifyrnCeEqfqC5pSldgKUpQClKUApSlAK0/VlkHMj1PnPKY61upQ1NoUpShgpSlAKUpQClKUApSlAKUpQClKUApSlAKUpQClKUApSlAKrO0upNvS3bguGyVWQ4UMRBHJWwSeWfOrOqntVws6nSXrKmGdfD/WUhhPpIAqZ3pddAc/wjh3FLtpblzXC0WEhO5tsYPLcYEH0zUbho4i+ou6a7ru6uIodYsW2D2yY3KfCRBwQRVnpu29hFC6sPp7wEMjW2MkcypUEFT0rLgW/U6x9YbbWrQtdzaDiGcbtxcjoOgryqMXSjJt88v5zgwXtDxKypuJqk1RXPdPZVNw6gMpkN5dKvOCcTXU2Ld5MBxMHmCDBB9iCK1cf4ymlt72DMzHbbRQSXcgkKI9qj9jOHPY0ltLmH8TMPIsxaPlMV2j3Z6U+XmC7pSldjRSlKAUpSgFKUoBSlKAUpSgFKUoBSlKAUpSgFKUoBSlKAUpSgFKUoBSlKAUpSgFKUoD5SvtKAxbp/HQ1kKUoBSlKAUpSgFKUoBSlKAUpSgFKUoBSlKAUpSgFKUoBSlKAUpSgFKUoD//2Q=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587583" y="4470644"/>
            <a:ext cx="7008768" cy="2227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cs typeface="Arial" pitchFamily="34" charset="0"/>
              </a:rPr>
              <a:t>Saundra Yancy McGuire, Ph.D.</a:t>
            </a:r>
          </a:p>
          <a:p>
            <a:r>
              <a:rPr lang="en-US" sz="2800" b="1" dirty="0">
                <a:solidFill>
                  <a:schemeClr val="bg1"/>
                </a:solidFill>
                <a:cs typeface="Arial" pitchFamily="34" charset="0"/>
              </a:rPr>
              <a:t>Professor Emerita, Department of Chemistry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2800" b="1" dirty="0">
                <a:solidFill>
                  <a:schemeClr val="bg1"/>
                </a:solidFill>
                <a:cs typeface="Arial" pitchFamily="34" charset="0"/>
              </a:rPr>
              <a:t>Director Emerita, Center for Academic Success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2800" b="1" dirty="0">
                <a:solidFill>
                  <a:schemeClr val="bg1"/>
                </a:solidFill>
                <a:cs typeface="Arial" pitchFamily="34" charset="0"/>
              </a:rPr>
              <a:t>Louisiana State University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smcgui1@lsu.edu</a:t>
            </a:r>
            <a:endParaRPr 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C92EF8-F058-351A-3FC9-D4E123C8FB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535"/>
          <a:stretch>
            <a:fillRect/>
          </a:stretch>
        </p:blipFill>
        <p:spPr>
          <a:xfrm>
            <a:off x="8065" y="-59974"/>
            <a:ext cx="12192000" cy="43109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8"/>
          <p:cNvSpPr>
            <a:spLocks noChangeArrowheads="1"/>
          </p:cNvSpPr>
          <p:nvPr/>
        </p:nvSpPr>
        <p:spPr bwMode="auto">
          <a:xfrm>
            <a:off x="1524000" y="1"/>
            <a:ext cx="9144000" cy="1008063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1" name="Text Box 29"/>
          <p:cNvSpPr txBox="1">
            <a:spLocks noChangeArrowheads="1"/>
          </p:cNvSpPr>
          <p:nvPr/>
        </p:nvSpPr>
        <p:spPr bwMode="auto">
          <a:xfrm>
            <a:off x="1523999" y="304800"/>
            <a:ext cx="10104039" cy="944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2058" tIns="41029" rIns="82058" bIns="41029">
            <a:spAutoFit/>
          </a:bodyPr>
          <a:lstStyle>
            <a:lvl1pPr defTabSz="8207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07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07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07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07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Verdana" pitchFamily="34" charset="0"/>
              </a:rPr>
              <a:t>Before and After Learning Metacognitive Strategies:  From Frustration to Confidence</a:t>
            </a:r>
            <a:endParaRPr lang="en-US" altLang="en-US" sz="20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 rot="4437313">
            <a:off x="1605757" y="4483894"/>
            <a:ext cx="342265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defTabSz="820738">
              <a:spcBef>
                <a:spcPct val="50000"/>
              </a:spcBef>
              <a:defRPr/>
            </a:pPr>
            <a:r>
              <a:rPr lang="en-US" sz="1100" b="1" dirty="0">
                <a:solidFill>
                  <a:schemeClr val="bg1">
                    <a:lumMod val="95000"/>
                  </a:schemeClr>
                </a:solidFill>
              </a:rPr>
              <a:t>Meaningful Learning             Rote </a:t>
            </a:r>
            <a:r>
              <a:rPr lang="en-US" sz="11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Learning</a:t>
            </a:r>
          </a:p>
        </p:txBody>
      </p:sp>
      <p:sp>
        <p:nvSpPr>
          <p:cNvPr id="17414" name="TextBox 27"/>
          <p:cNvSpPr txBox="1">
            <a:spLocks noChangeArrowheads="1"/>
          </p:cNvSpPr>
          <p:nvPr/>
        </p:nvSpPr>
        <p:spPr bwMode="auto">
          <a:xfrm>
            <a:off x="4848687" y="1899643"/>
            <a:ext cx="7243887" cy="347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Michael, senior pre-med organic student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30,  28,  </a:t>
            </a:r>
            <a:r>
              <a:rPr lang="en-US" sz="2800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80,  91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B in course</a:t>
            </a:r>
            <a:endParaRPr lang="en-US" sz="2800" u="sng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Miriam, freshman calculus student</a:t>
            </a:r>
            <a:endParaRPr lang="en-US" sz="2800" u="sng" dirty="0">
              <a:solidFill>
                <a:srgbClr val="FF33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37.5,</a:t>
            </a:r>
            <a:r>
              <a:rPr lang="en-US" sz="2800" u="sng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83, 93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			B in course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Cathy, pre-freshman College Algebra student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77,  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99.2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Robert, freshman chemistry student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42,  </a:t>
            </a:r>
            <a:r>
              <a:rPr lang="en-US" sz="2800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100, 100, 100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A in course</a:t>
            </a:r>
            <a:endParaRPr lang="en-US" sz="2800" dirty="0">
              <a:solidFill>
                <a:srgbClr val="FF3300"/>
              </a:solidFill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01AE3-AA39-99AF-DB83-1912DF556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10" y="2120876"/>
            <a:ext cx="3910178" cy="281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55369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563"/>
            <a:ext cx="11658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>
                <a:latin typeface="Calibri" pitchFamily="34" charset="0"/>
                <a:cs typeface="Calibri" pitchFamily="34" charset="0"/>
              </a:rPr>
              <a:t>Why the Fast and Dramatic Increase?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43400" y="1676400"/>
            <a:ext cx="7848600" cy="1200150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376092"/>
                </a:solidFill>
                <a:latin typeface="+mn-lt"/>
              </a:rPr>
              <a:t>It’s all about the </a:t>
            </a:r>
            <a:r>
              <a:rPr lang="en-US" sz="3600" b="1" i="1" dirty="0">
                <a:solidFill>
                  <a:srgbClr val="376092"/>
                </a:solidFill>
                <a:latin typeface="+mn-lt"/>
              </a:rPr>
              <a:t>strategies</a:t>
            </a:r>
            <a:r>
              <a:rPr lang="en-US" sz="3600" dirty="0">
                <a:solidFill>
                  <a:srgbClr val="376092"/>
                </a:solidFill>
                <a:latin typeface="+mn-lt"/>
              </a:rPr>
              <a:t>, and getting </a:t>
            </a:r>
            <a:r>
              <a:rPr lang="en-US" sz="3600" b="1" i="1" dirty="0">
                <a:solidFill>
                  <a:srgbClr val="376092"/>
                </a:solidFill>
                <a:latin typeface="+mn-lt"/>
              </a:rPr>
              <a:t>them</a:t>
            </a:r>
            <a:r>
              <a:rPr lang="en-US" sz="3600" dirty="0">
                <a:solidFill>
                  <a:srgbClr val="376092"/>
                </a:solidFill>
                <a:latin typeface="+mn-lt"/>
              </a:rPr>
              <a:t> to </a:t>
            </a:r>
            <a:r>
              <a:rPr lang="en-US" sz="3600" b="1" i="1" dirty="0">
                <a:solidFill>
                  <a:srgbClr val="376092"/>
                </a:solidFill>
                <a:latin typeface="+mn-lt"/>
              </a:rPr>
              <a:t>engage their brains</a:t>
            </a:r>
            <a:r>
              <a:rPr lang="en-US" sz="3600" dirty="0">
                <a:solidFill>
                  <a:srgbClr val="376092"/>
                </a:solidFill>
                <a:latin typeface="+mn-lt"/>
              </a:rPr>
              <a:t>!</a:t>
            </a:r>
            <a:endParaRPr lang="en-US" sz="3600" b="1" i="1" dirty="0">
              <a:solidFill>
                <a:srgbClr val="376092"/>
              </a:solidFill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3010907" cy="193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3590721"/>
            <a:ext cx="3407738" cy="302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667000" y="3553787"/>
            <a:ext cx="3058081" cy="305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453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72134"/>
            <a:ext cx="116586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j-lt"/>
              </a:rPr>
              <a:t>Finding Numbers in Sequential Order</a:t>
            </a:r>
            <a:endParaRPr lang="en-US" sz="4000" b="1" dirty="0">
              <a:latin typeface="+mj-lt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99137" y="5105400"/>
            <a:ext cx="52509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376092"/>
                </a:solidFill>
                <a:latin typeface="+mj-lt"/>
              </a:rPr>
              <a:t>How many can you find in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376092"/>
                </a:solidFill>
                <a:latin typeface="+mj-lt"/>
              </a:rPr>
              <a:t>15 seconds?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195" y="1447800"/>
            <a:ext cx="4381500" cy="32108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204634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676400" y="6210300"/>
            <a:ext cx="2686050" cy="3429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1581913" y="6553200"/>
            <a:ext cx="2867025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64" t="8702" r="5053" b="50000"/>
          <a:stretch/>
        </p:blipFill>
        <p:spPr>
          <a:xfrm>
            <a:off x="1676400" y="293758"/>
            <a:ext cx="8991600" cy="608799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045507" y="3292033"/>
            <a:ext cx="8229600" cy="0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  <a:endCxn id="2" idx="2"/>
          </p:cNvCxnSpPr>
          <p:nvPr/>
        </p:nvCxnSpPr>
        <p:spPr>
          <a:xfrm>
            <a:off x="6160308" y="457200"/>
            <a:ext cx="11893" cy="5924550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9509297" y="1203960"/>
            <a:ext cx="762000" cy="685800"/>
          </a:xfrm>
          <a:prstGeom prst="ellipse">
            <a:avLst/>
          </a:prstGeom>
          <a:noFill/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897" y="6400800"/>
            <a:ext cx="965200" cy="298450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927627" y="6400801"/>
            <a:ext cx="2891117" cy="2337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2823" tIns="32823" rIns="32823" bIns="32823" numCol="1" anchor="t" anchorCtr="0" compatLnSpc="1">
            <a:prstTxWarp prst="textNoShape">
              <a:avLst/>
            </a:prstTxWarp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Goudy Old Style" pitchFamily="18" charset="0"/>
                <a:cs typeface="Arial" pitchFamily="34" charset="0"/>
              </a:rPr>
              <a:t>C</a:t>
            </a:r>
            <a:r>
              <a:rPr lang="en-US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Goudy Old Style" pitchFamily="18" charset="0"/>
                <a:cs typeface="Arial" pitchFamily="34" charset="0"/>
              </a:rPr>
              <a:t>enter for </a:t>
            </a: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Goudy Old Style" pitchFamily="18" charset="0"/>
                <a:cs typeface="Arial" pitchFamily="34" charset="0"/>
              </a:rPr>
              <a:t>A</a:t>
            </a:r>
            <a:r>
              <a:rPr lang="en-US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Goudy Old Style" pitchFamily="18" charset="0"/>
                <a:cs typeface="Arial" pitchFamily="34" charset="0"/>
              </a:rPr>
              <a:t>cademic </a:t>
            </a: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Goudy Old Style" pitchFamily="18" charset="0"/>
                <a:cs typeface="Arial" pitchFamily="34" charset="0"/>
              </a:rPr>
              <a:t>S</a:t>
            </a:r>
            <a:r>
              <a:rPr lang="en-US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Goudy Old Style" pitchFamily="18" charset="0"/>
                <a:cs typeface="Arial" pitchFamily="34" charset="0"/>
              </a:rPr>
              <a:t>uccess</a:t>
            </a:r>
            <a:endParaRPr lang="en-US" sz="1600" dirty="0">
              <a:solidFill>
                <a:srgbClr val="000000">
                  <a:lumMod val="65000"/>
                  <a:lumOff val="3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633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40AA3C-7C24-9C8F-C1F6-B2DB80269A44}"/>
              </a:ext>
            </a:extLst>
          </p:cNvPr>
          <p:cNvSpPr/>
          <p:nvPr/>
        </p:nvSpPr>
        <p:spPr bwMode="auto">
          <a:xfrm>
            <a:off x="1143000" y="2667000"/>
            <a:ext cx="11049000" cy="29718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/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b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lang="en-US" sz="40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38200" y="360450"/>
            <a:ext cx="9525000" cy="13234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61D7C"/>
                </a:solidFill>
                <a:latin typeface="Goudy Old Style" pitchFamily="18" charset="0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000" dirty="0">
                <a:solidFill>
                  <a:schemeClr val="tx2"/>
                </a:solidFill>
                <a:latin typeface="Calibri"/>
              </a:rPr>
              <a:t>What were major differences between the first attempt and the second attempt?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7649" y="2967960"/>
            <a:ext cx="6019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376092"/>
                </a:solidFill>
                <a:latin typeface="Calibri"/>
              </a:rPr>
              <a:t>We knew how the information was organized</a:t>
            </a:r>
          </a:p>
          <a:p>
            <a:pPr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376092"/>
                </a:solidFill>
                <a:latin typeface="Calibri"/>
              </a:rPr>
              <a:t>We could look at a smaller section</a:t>
            </a:r>
          </a:p>
          <a:p>
            <a:pPr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376092"/>
                </a:solidFill>
                <a:latin typeface="Calibri"/>
              </a:rPr>
              <a:t>We had seen it before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5657F4-E2D0-C75B-2E05-0EB6FF8238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765" t="11687" r="4706" b="5372"/>
          <a:stretch/>
        </p:blipFill>
        <p:spPr>
          <a:xfrm>
            <a:off x="381000" y="2286000"/>
            <a:ext cx="2939374" cy="3733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3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44FBC2EE-C15D-31AC-634A-FB2E307D7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38978"/>
            <a:ext cx="11277600" cy="990600"/>
          </a:xfr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Reflection Questions Are Key to Helping Students Understand the Gap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1EC664D-DE43-7E68-8C85-98A524A9D2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5943600"/>
            <a:ext cx="7994650" cy="590931"/>
          </a:xfrm>
          <a:solidFill>
            <a:schemeClr val="bg1"/>
          </a:solidFill>
          <a:effectLst>
            <a:outerShdw dist="38100" dir="16200000" rotWithShape="0">
              <a:schemeClr val="tx2"/>
            </a:outerShdw>
          </a:effectLst>
        </p:spPr>
        <p:txBody>
          <a:bodyPr/>
          <a:lstStyle/>
          <a:p>
            <a:r>
              <a:rPr lang="en-US" sz="1800" dirty="0" err="1">
                <a:latin typeface="Calibri"/>
                <a:hlinkClick r:id="rId3"/>
              </a:rPr>
              <a:t>htpps</a:t>
            </a:r>
            <a:r>
              <a:rPr lang="en-US" sz="1800" dirty="0">
                <a:latin typeface="Calibri"/>
                <a:hlinkClick r:id="rId3"/>
              </a:rPr>
              <a:t>://</a:t>
            </a:r>
            <a:r>
              <a:rPr lang="en-US" sz="1800" dirty="0" err="1">
                <a:latin typeface="Calibri"/>
                <a:hlinkClick r:id="rId3"/>
              </a:rPr>
              <a:t>le.unimelb.edu.au</a:t>
            </a:r>
            <a:r>
              <a:rPr lang="en-US" sz="1800" dirty="0">
                <a:latin typeface="Calibri"/>
                <a:hlinkClick r:id="rId3"/>
              </a:rPr>
              <a:t>/learning-teaching-assessment/assessment-and-feedback/reflective-practice</a:t>
            </a:r>
            <a:endParaRPr lang="en-US" sz="1800" dirty="0">
              <a:latin typeface="Calibri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A37025C7-23DD-2082-D8C1-AEC324EB6E6E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1728706"/>
            <a:ext cx="8588375" cy="1082850"/>
          </a:xfrm>
          <a:prstGeom prst="round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200" dirty="0">
                <a:ea typeface="+mj-ea"/>
                <a:cs typeface="+mj-cs"/>
              </a:rPr>
              <a:t>What’s the difference between studying and learning?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88B82E-0B3D-9299-F7A8-D58ED2562E17}"/>
              </a:ext>
            </a:extLst>
          </p:cNvPr>
          <p:cNvSpPr txBox="1"/>
          <p:nvPr/>
        </p:nvSpPr>
        <p:spPr>
          <a:xfrm>
            <a:off x="990600" y="3429000"/>
            <a:ext cx="8584001" cy="1906905"/>
          </a:xfrm>
          <a:prstGeom prst="round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marL="342900" indent="-342900">
              <a:spcBef>
                <a:spcPct val="0"/>
              </a:spcBef>
              <a:buFont typeface="Arial" pitchFamily="34" charset="0"/>
              <a:buNone/>
              <a:defRPr sz="3200"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Aft>
                <a:spcPts val="600"/>
              </a:spcAft>
            </a:pPr>
            <a:r>
              <a:rPr lang="en-US" dirty="0"/>
              <a:t>For which task would you work harder?</a:t>
            </a:r>
          </a:p>
          <a:p>
            <a:pPr>
              <a:spcAft>
                <a:spcPts val="600"/>
              </a:spcAft>
            </a:pPr>
            <a:r>
              <a:rPr lang="en-US" dirty="0"/>
              <a:t>    A.  Make an A on the test</a:t>
            </a:r>
          </a:p>
          <a:p>
            <a:pPr>
              <a:spcAft>
                <a:spcPts val="600"/>
              </a:spcAft>
            </a:pPr>
            <a:r>
              <a:rPr lang="en-US" dirty="0"/>
              <a:t>    B.  Teach the material to the class</a:t>
            </a:r>
          </a:p>
        </p:txBody>
      </p:sp>
    </p:spTree>
    <p:extLst>
      <p:ext uri="{BB962C8B-B14F-4D97-AF65-F5344CB8AC3E}">
        <p14:creationId xmlns:p14="http://schemas.microsoft.com/office/powerpoint/2010/main" val="103479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894" y="341474"/>
            <a:ext cx="11658600" cy="1200329"/>
          </a:xfrm>
        </p:spPr>
        <p:txBody>
          <a:bodyPr>
            <a:spAutoFit/>
          </a:bodyPr>
          <a:lstStyle/>
          <a:p>
            <a:r>
              <a:rPr lang="en-US" sz="4000" b="1" dirty="0">
                <a:latin typeface="+mn-lt"/>
              </a:rPr>
              <a:t>The Power of Teaching to Learn: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What Happened When Ty Taught His Betta Fish</a:t>
            </a: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7037" y="3109216"/>
            <a:ext cx="6947927" cy="2424766"/>
          </a:xfrm>
        </p:spPr>
        <p:txBody>
          <a:bodyPr wrap="square">
            <a:spAutoFit/>
          </a:bodyPr>
          <a:lstStyle/>
          <a:p>
            <a:pPr marL="0" indent="0" defTabSz="228600">
              <a:buNone/>
              <a:tabLst>
                <a:tab pos="1647825" algn="l"/>
                <a:tab pos="2743200" algn="l"/>
                <a:tab pos="4572000" algn="l"/>
              </a:tabLst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encounter on September 17, 2018</a:t>
            </a:r>
            <a:endParaRPr lang="en-US" sz="28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228600">
              <a:buNone/>
              <a:tabLst>
                <a:tab pos="1647825" algn="l"/>
                <a:tab pos="2743200" algn="l"/>
                <a:tab pos="4572000" algn="l"/>
              </a:tabLst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 on October 25, 2018</a:t>
            </a:r>
          </a:p>
          <a:p>
            <a:pPr marL="400050" lvl="1" indent="0" defTabSz="457200">
              <a:buNone/>
              <a:tabLst>
                <a:tab pos="4572000" algn="l"/>
              </a:tabLs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457200">
              <a:buNone/>
              <a:tabLst>
                <a:tab pos="3017520" algn="l"/>
                <a:tab pos="4800600" algn="l"/>
              </a:tabLst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 Exam Grades: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66,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8, 90	Final Grade B</a:t>
            </a:r>
          </a:p>
          <a:p>
            <a:pPr marL="0" indent="0" defTabSz="457200">
              <a:buNone/>
              <a:tabLst>
                <a:tab pos="3017520" algn="l"/>
                <a:tab pos="4800600" algn="l"/>
              </a:tabLst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 Exam Grades: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62,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83	Final Grade B</a:t>
            </a:r>
          </a:p>
        </p:txBody>
      </p:sp>
      <p:pic>
        <p:nvPicPr>
          <p:cNvPr id="7" name="Content Placeholder 6" descr="A fish in a tank&#10;&#10;AI-generated content may be incorrect.">
            <a:extLst>
              <a:ext uri="{FF2B5EF4-FFF2-40B4-BE49-F238E27FC236}">
                <a16:creationId xmlns:a16="http://schemas.microsoft.com/office/drawing/2014/main" id="{AE6798D3-C308-70B2-E224-9679DD38F0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2327" y="2140935"/>
            <a:ext cx="4329673" cy="4191000"/>
          </a:xfrm>
        </p:spPr>
      </p:pic>
    </p:spTree>
    <p:extLst>
      <p:ext uri="{BB962C8B-B14F-4D97-AF65-F5344CB8AC3E}">
        <p14:creationId xmlns:p14="http://schemas.microsoft.com/office/powerpoint/2010/main" val="67884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760" y="731970"/>
            <a:ext cx="7713112" cy="990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Impact of Teaching to Learn</a:t>
            </a:r>
            <a:br>
              <a:rPr lang="en-US" sz="4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</a:b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Ty, LSU First Year Student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08047" y="2142582"/>
            <a:ext cx="78516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/>
              </a:rPr>
              <a:t>Email Received on October 26, 2018</a:t>
            </a:r>
          </a:p>
        </p:txBody>
      </p:sp>
      <p:sp>
        <p:nvSpPr>
          <p:cNvPr id="6" name="Rectangle 5"/>
          <p:cNvSpPr/>
          <p:nvPr/>
        </p:nvSpPr>
        <p:spPr>
          <a:xfrm>
            <a:off x="567629" y="2604247"/>
            <a:ext cx="10058399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800" dirty="0">
                <a:solidFill>
                  <a:schemeClr val="tx2"/>
                </a:solidFill>
                <a:latin typeface="Calibri"/>
              </a:rPr>
              <a:t>I attended more of the Supplemental Instruction (SI) sessions and the exam reviews. Before the exam reviews and SI Sessions I would try to answer as many of the questions as possible to see about where I was in terms of grasping the information, then at the exam reviews/SI sessions I would know what I needed to understand.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>
                <a:solidFill>
                  <a:schemeClr val="accent3"/>
                </a:solidFill>
                <a:latin typeface="Calibri"/>
              </a:rPr>
              <a:t>Next after the reviews/SI sessions </a:t>
            </a:r>
            <a:r>
              <a:rPr lang="en-US" sz="2800" b="1" dirty="0">
                <a:solidFill>
                  <a:schemeClr val="accent3"/>
                </a:solidFill>
                <a:latin typeface="Calibri"/>
              </a:rPr>
              <a:t>I would go to my room and “teach” the materials to my betta fish.  The material I couldn’t explain, I would study more. </a:t>
            </a:r>
            <a:r>
              <a:rPr lang="en-US" sz="2800" b="1" i="1" dirty="0">
                <a:solidFill>
                  <a:schemeClr val="accent3"/>
                </a:solidFill>
                <a:latin typeface="Calibri"/>
              </a:rPr>
              <a:t>I would continue that cycle until I could explain everything in my notes....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24289-A649-3831-F33F-9679D63541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3067"/>
          <a:stretch>
            <a:fillRect/>
          </a:stretch>
        </p:blipFill>
        <p:spPr>
          <a:xfrm>
            <a:off x="10156963" y="-1"/>
            <a:ext cx="2035038" cy="246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49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B30299-6A84-7447-31FC-D05694EBB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"/>
            <a:ext cx="10668000" cy="1985159"/>
          </a:xfrm>
        </p:spPr>
        <p:txBody>
          <a:bodyPr/>
          <a:lstStyle/>
          <a:p>
            <a:r>
              <a:rPr lang="en-US" dirty="0"/>
              <a:t>Betta fish purchased on September 21, 2019 </a:t>
            </a:r>
            <a:br>
              <a:rPr lang="en-US" dirty="0"/>
            </a:br>
            <a:r>
              <a:rPr lang="en-US" dirty="0"/>
              <a:t>by Howard University Honors Students</a:t>
            </a:r>
            <a:br>
              <a:rPr lang="en-US" dirty="0"/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9B2CE3E-2B17-6016-E2DB-AA6CF00DDA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76200" y="2133599"/>
            <a:ext cx="12268200" cy="312420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BFE60EF-E521-4AB8-BDFB-F4EB7CC717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2222" r="28261" b="17777"/>
          <a:stretch/>
        </p:blipFill>
        <p:spPr>
          <a:xfrm>
            <a:off x="0" y="1600199"/>
            <a:ext cx="3288228" cy="4891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ADA491-0357-4263-9784-8AB8A9B02241}"/>
              </a:ext>
            </a:extLst>
          </p:cNvPr>
          <p:cNvSpPr txBox="1"/>
          <p:nvPr/>
        </p:nvSpPr>
        <p:spPr>
          <a:xfrm>
            <a:off x="3497101" y="2133599"/>
            <a:ext cx="7704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March 6, 2021 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Sully was still alive and living with Makayla!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C7ACCA-F147-2F5D-B6A5-3184D6FF4C11}"/>
              </a:ext>
            </a:extLst>
          </p:cNvPr>
          <p:cNvSpPr txBox="1"/>
          <p:nvPr/>
        </p:nvSpPr>
        <p:spPr>
          <a:xfrm>
            <a:off x="3497102" y="3539786"/>
            <a:ext cx="839009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June 2022 Update:  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Sully had gone to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Betta Fish home in the sky!</a:t>
            </a:r>
          </a:p>
          <a:p>
            <a:pPr>
              <a:defRPr/>
            </a:pP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Karsh STEM Scholars recommitted to using strategies </a:t>
            </a:r>
          </a:p>
        </p:txBody>
      </p:sp>
    </p:spTree>
    <p:extLst>
      <p:ext uri="{BB962C8B-B14F-4D97-AF65-F5344CB8AC3E}">
        <p14:creationId xmlns:p14="http://schemas.microsoft.com/office/powerpoint/2010/main" val="89911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991806"/>
            <a:ext cx="5867400" cy="590931"/>
          </a:xfr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+mj-lt"/>
              </a:rPr>
              <a:t>80, 54, </a:t>
            </a:r>
            <a:r>
              <a:rPr lang="en-US" sz="3600" u="sng" dirty="0">
                <a:solidFill>
                  <a:schemeClr val="accent3"/>
                </a:solidFill>
                <a:latin typeface="+mj-lt"/>
              </a:rPr>
              <a:t>91, 97, 90 (final)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15054" y="1814420"/>
            <a:ext cx="8543677" cy="475932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>
                <a:latin typeface="+mj-lt"/>
              </a:rPr>
              <a:t>Interested in becoming a medical physicist since 10</a:t>
            </a:r>
            <a:r>
              <a:rPr lang="en-US" sz="2400" b="1" baseline="30000" dirty="0">
                <a:latin typeface="+mj-lt"/>
              </a:rPr>
              <a:t>th</a:t>
            </a:r>
            <a:r>
              <a:rPr lang="en-US" sz="2400" b="1" dirty="0">
                <a:latin typeface="+mj-lt"/>
              </a:rPr>
              <a:t> grade </a:t>
            </a:r>
            <a:r>
              <a:rPr lang="en-US" sz="2400" dirty="0">
                <a:latin typeface="+mj-lt"/>
              </a:rPr>
              <a:t>after meeting the Imaging and Radiation Oncology Core (IROC) Group Director at MD Anderson Cancer Center</a:t>
            </a:r>
          </a:p>
          <a:p>
            <a:pPr>
              <a:spcAft>
                <a:spcPts val="1200"/>
              </a:spcAft>
              <a:buNone/>
            </a:pPr>
            <a:r>
              <a:rPr lang="en-US" sz="2400" b="1" dirty="0">
                <a:latin typeface="+mj-lt"/>
              </a:rPr>
              <a:t>4.0 GPA in High School</a:t>
            </a:r>
            <a:r>
              <a:rPr lang="en-US" sz="2400" dirty="0">
                <a:latin typeface="+mj-lt"/>
              </a:rPr>
              <a:t>; Salutatorian of Graduating Class </a:t>
            </a:r>
          </a:p>
          <a:p>
            <a:pPr marL="274320" indent="-274320" eaLnBrk="1" hangingPunct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sz="2400" b="1" dirty="0">
                <a:solidFill>
                  <a:schemeClr val="accent2"/>
                </a:solidFill>
                <a:latin typeface="+mj-lt"/>
              </a:rPr>
              <a:t>Problem:  </a:t>
            </a:r>
            <a:r>
              <a:rPr lang="en-US" sz="2400" dirty="0">
                <a:latin typeface="+mj-lt"/>
              </a:rPr>
              <a:t>Memorizing formulas and using </a:t>
            </a:r>
            <a:r>
              <a:rPr lang="en-US" sz="2400" dirty="0" err="1">
                <a:latin typeface="+mj-lt"/>
              </a:rPr>
              <a:t>Cramster</a:t>
            </a:r>
            <a:r>
              <a:rPr lang="en-US" sz="2400" dirty="0">
                <a:latin typeface="+mj-lt"/>
              </a:rPr>
              <a:t> (now Chegg) for homework help  </a:t>
            </a:r>
          </a:p>
          <a:p>
            <a:pPr eaLnBrk="1" hangingPunct="1">
              <a:spcAft>
                <a:spcPts val="1200"/>
              </a:spcAft>
              <a:buFont typeface="Wingdings" pitchFamily="2" charset="2"/>
              <a:buNone/>
            </a:pPr>
            <a:r>
              <a:rPr lang="en-US" sz="2400" b="1" dirty="0">
                <a:solidFill>
                  <a:schemeClr val="accent3"/>
                </a:solidFill>
                <a:latin typeface="+mj-lt"/>
              </a:rPr>
              <a:t>Solution:</a:t>
            </a:r>
            <a:r>
              <a:rPr lang="en-US" sz="2400" dirty="0">
                <a:solidFill>
                  <a:schemeClr val="accent3"/>
                </a:solidFill>
                <a:latin typeface="+mj-lt"/>
              </a:rPr>
              <a:t>  </a:t>
            </a:r>
            <a:r>
              <a:rPr lang="en-US" sz="2400" dirty="0">
                <a:latin typeface="+mj-lt"/>
              </a:rPr>
              <a:t>Solve problems with no external aids and test mastery of concepts</a:t>
            </a:r>
            <a:endParaRPr lang="en-US" sz="2400" b="1" i="1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892EA5-6CD8-8D46-5DB5-AEDEFA608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057400"/>
            <a:ext cx="2066627" cy="2743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71D505-2159-8D65-E8DE-B496A7D197C2}"/>
              </a:ext>
            </a:extLst>
          </p:cNvPr>
          <p:cNvSpPr txBox="1"/>
          <p:nvPr/>
        </p:nvSpPr>
        <p:spPr>
          <a:xfrm>
            <a:off x="685800" y="220755"/>
            <a:ext cx="6801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Dana, </a:t>
            </a:r>
            <a:r>
              <a:rPr lang="en-US" sz="4000" b="1" i="1" dirty="0">
                <a:solidFill>
                  <a:schemeClr val="tx2"/>
                </a:solidFill>
              </a:rPr>
              <a:t>first year physics student</a:t>
            </a:r>
            <a:endParaRPr lang="en-US" sz="4000" b="1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127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0B151-35C1-F0BA-2513-C8F37292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9829800" cy="6463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About 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03014A-2811-FBEC-CE6C-9D8754E12205}"/>
              </a:ext>
            </a:extLst>
          </p:cNvPr>
          <p:cNvSpPr txBox="1"/>
          <p:nvPr/>
        </p:nvSpPr>
        <p:spPr>
          <a:xfrm>
            <a:off x="4179608" y="1001105"/>
            <a:ext cx="7620000" cy="647575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25000" lnSpcReduction="2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0" kern="1200" dirty="0">
                <a:solidFill>
                  <a:schemeClr val="tx2"/>
                </a:solidFill>
              </a:rPr>
              <a:t>Started </a:t>
            </a:r>
            <a:r>
              <a:rPr lang="en-US" sz="10000" dirty="0">
                <a:solidFill>
                  <a:schemeClr val="tx2"/>
                </a:solidFill>
              </a:rPr>
              <a:t>providing academic assistance to students</a:t>
            </a:r>
            <a:r>
              <a:rPr lang="en-US" sz="10000" kern="1200" dirty="0">
                <a:solidFill>
                  <a:schemeClr val="tx2"/>
                </a:solidFill>
              </a:rPr>
              <a:t> in 1970 as a Chemistry Graduate Teaching Assistant at Cornell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0" kern="1200" dirty="0">
                <a:solidFill>
                  <a:schemeClr val="tx2"/>
                </a:solidFill>
              </a:rPr>
              <a:t>M.A.T. Cornell University</a:t>
            </a:r>
            <a:r>
              <a:rPr lang="en-US" sz="10000" dirty="0">
                <a:solidFill>
                  <a:schemeClr val="tx2"/>
                </a:solidFill>
              </a:rPr>
              <a:t> advised by</a:t>
            </a:r>
            <a:r>
              <a:rPr lang="en-US" sz="10000" kern="1200" dirty="0">
                <a:solidFill>
                  <a:schemeClr val="tx2"/>
                </a:solidFill>
              </a:rPr>
              <a:t> Joseph Novak, 1971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0" kern="1200" dirty="0">
                <a:solidFill>
                  <a:schemeClr val="tx2"/>
                </a:solidFill>
              </a:rPr>
              <a:t>Ph.D. University of Tennessee at Knoxville, 1983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0" kern="1200" dirty="0">
                <a:solidFill>
                  <a:schemeClr val="tx2"/>
                </a:solidFill>
              </a:rPr>
              <a:t>Taught at Cornell, SUNY Brockport EOC, UT Knoxville, Alabama A&amp;M, LSU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0" dirty="0">
                <a:solidFill>
                  <a:schemeClr val="tx2"/>
                </a:solidFill>
              </a:rPr>
              <a:t>Started</a:t>
            </a:r>
            <a:r>
              <a:rPr lang="en-US" sz="10000" kern="1200" dirty="0">
                <a:solidFill>
                  <a:schemeClr val="tx2"/>
                </a:solidFill>
              </a:rPr>
              <a:t> teaching students about metacognition at LSU in 2001, with colleagues in the Center for Academic Success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0" kern="1200" dirty="0">
                <a:solidFill>
                  <a:schemeClr val="tx2"/>
                </a:solidFill>
              </a:rPr>
              <a:t>Elected Fellow of American Chemical Society (ACS), American Association for the Advancement of Science (AAAS), and the Council of Learning Assistance and Developmental Education Associations (CLADEA)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0" kern="1200" dirty="0">
                <a:solidFill>
                  <a:schemeClr val="tx2"/>
                </a:solidFill>
              </a:rPr>
              <a:t>Named Among Top 100 Learning Influencers in History by Eduflow in 2023 (list includes Montessori and Piaget)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0000" kern="1200" dirty="0">
                <a:solidFill>
                  <a:schemeClr val="tx2"/>
                </a:solidFill>
              </a:rPr>
              <a:t>Author (with Dr. Stephanie McGuire) of </a:t>
            </a:r>
            <a:r>
              <a:rPr lang="en-US" sz="10000" i="1" kern="1200" dirty="0">
                <a:solidFill>
                  <a:schemeClr val="tx2"/>
                </a:solidFill>
              </a:rPr>
              <a:t>Teach Students How to Learn </a:t>
            </a:r>
            <a:r>
              <a:rPr lang="en-US" sz="10000" kern="1200" dirty="0">
                <a:solidFill>
                  <a:schemeClr val="tx2"/>
                </a:solidFill>
              </a:rPr>
              <a:t>and </a:t>
            </a:r>
            <a:r>
              <a:rPr lang="en-US" sz="10000" i="1" kern="1200" dirty="0">
                <a:solidFill>
                  <a:schemeClr val="tx2"/>
                </a:solidFill>
              </a:rPr>
              <a:t>Teach Yourself How to Learn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600" b="1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600" b="1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600" b="1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600" b="1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600" b="1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600" b="1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600" b="1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6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6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EE9441-4F77-E57D-445D-064752F88E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6776"/>
          <a:stretch>
            <a:fillRect/>
          </a:stretch>
        </p:blipFill>
        <p:spPr>
          <a:xfrm>
            <a:off x="533400" y="1371600"/>
            <a:ext cx="289560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720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524C6BC-398F-BD67-0246-CE7E21219035}"/>
              </a:ext>
            </a:extLst>
          </p:cNvPr>
          <p:cNvSpPr/>
          <p:nvPr/>
        </p:nvSpPr>
        <p:spPr bwMode="auto">
          <a:xfrm>
            <a:off x="0" y="0"/>
            <a:ext cx="2362200" cy="6858000"/>
          </a:xfrm>
          <a:prstGeom prst="rect">
            <a:avLst/>
          </a:prstGeom>
          <a:solidFill>
            <a:srgbClr val="2B3F5E">
              <a:alpha val="13158"/>
            </a:srgb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AF919DB4">
            <a:hlinkClick r:id="" action="ppaction://media"/>
            <a:extLst>
              <a:ext uri="{FF2B5EF4-FFF2-40B4-BE49-F238E27FC236}">
                <a16:creationId xmlns:a16="http://schemas.microsoft.com/office/drawing/2014/main" id="{316DB171-1AE7-41D8-9FB9-1A4B294786D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900" y="4494213"/>
            <a:ext cx="812800" cy="8128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FD65C2-3DD3-5026-6447-DEFF104D2ADD}"/>
              </a:ext>
            </a:extLst>
          </p:cNvPr>
          <p:cNvSpPr txBox="1"/>
          <p:nvPr/>
        </p:nvSpPr>
        <p:spPr>
          <a:xfrm>
            <a:off x="3057144" y="1424497"/>
            <a:ext cx="913485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376092"/>
                </a:solidFill>
                <a:latin typeface="Calibri"/>
              </a:rPr>
              <a:t>Dana Lewis, MS in Medical Physics, 2015</a:t>
            </a:r>
          </a:p>
          <a:p>
            <a:pPr>
              <a:defRPr/>
            </a:pPr>
            <a:r>
              <a:rPr lang="en-US" sz="2800" dirty="0">
                <a:solidFill>
                  <a:srgbClr val="376092"/>
                </a:solidFill>
                <a:latin typeface="Calibri"/>
              </a:rPr>
              <a:t>UT Graduate School of Biomedical Sciences at Houston</a:t>
            </a:r>
          </a:p>
          <a:p>
            <a:pPr>
              <a:defRPr/>
            </a:pPr>
            <a:r>
              <a:rPr lang="en-US" sz="2800" dirty="0">
                <a:solidFill>
                  <a:srgbClr val="376092"/>
                </a:solidFill>
                <a:latin typeface="Calibri"/>
              </a:rPr>
              <a:t>Thesis Advisor: Dr. Stephen Kry</a:t>
            </a:r>
          </a:p>
          <a:p>
            <a:pPr>
              <a:defRPr/>
            </a:pPr>
            <a:r>
              <a:rPr lang="en-US" sz="2800" dirty="0">
                <a:solidFill>
                  <a:srgbClr val="376092"/>
                </a:solidFill>
                <a:latin typeface="Calibri"/>
              </a:rPr>
              <a:t>Practicing Medical Physicist as of 8/28/2016</a:t>
            </a:r>
            <a:endParaRPr lang="en-US" sz="3200" dirty="0">
              <a:solidFill>
                <a:srgbClr val="376092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4991D1-5600-927C-0283-E560C3003D52}"/>
              </a:ext>
            </a:extLst>
          </p:cNvPr>
          <p:cNvSpPr txBox="1"/>
          <p:nvPr/>
        </p:nvSpPr>
        <p:spPr>
          <a:xfrm>
            <a:off x="3051151" y="3733800"/>
            <a:ext cx="838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376092"/>
                </a:solidFill>
                <a:latin typeface="+mj-lt"/>
              </a:rPr>
              <a:t>Current Position: Clinical coordinator, Fort Worth region, for the Texas Oncology residency program.</a:t>
            </a:r>
          </a:p>
          <a:p>
            <a:pPr>
              <a:defRPr/>
            </a:pPr>
            <a:endParaRPr lang="en-US" dirty="0">
              <a:solidFill>
                <a:srgbClr val="376092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AC8729-2C86-B796-E4C9-1495C4FEF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95708"/>
            <a:ext cx="2769274" cy="276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7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F6212DE-206B-D1A0-4AC8-611BF5B339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4" r="1834"/>
          <a:stretch/>
        </p:blipFill>
        <p:spPr>
          <a:xfrm>
            <a:off x="4343400" y="1295400"/>
            <a:ext cx="7848600" cy="4554659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847"/>
            <a:ext cx="10668000" cy="646331"/>
          </a:xfrm>
        </p:spPr>
        <p:txBody>
          <a:bodyPr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Effective Homework Strategy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03CBBD2-BA94-A1E1-8690-976B46F2BFDF}"/>
              </a:ext>
            </a:extLst>
          </p:cNvPr>
          <p:cNvSpPr/>
          <p:nvPr/>
        </p:nvSpPr>
        <p:spPr>
          <a:xfrm flipH="1">
            <a:off x="838200" y="838200"/>
            <a:ext cx="6858000" cy="922663"/>
          </a:xfrm>
          <a:custGeom>
            <a:avLst/>
            <a:gdLst>
              <a:gd name="connsiteX0" fmla="*/ 0 w 6186328"/>
              <a:gd name="connsiteY0" fmla="*/ 0 h 873450"/>
              <a:gd name="connsiteX1" fmla="*/ 5749603 w 6186328"/>
              <a:gd name="connsiteY1" fmla="*/ 0 h 873450"/>
              <a:gd name="connsiteX2" fmla="*/ 6186328 w 6186328"/>
              <a:gd name="connsiteY2" fmla="*/ 436725 h 873450"/>
              <a:gd name="connsiteX3" fmla="*/ 5749603 w 6186328"/>
              <a:gd name="connsiteY3" fmla="*/ 873450 h 873450"/>
              <a:gd name="connsiteX4" fmla="*/ 0 w 6186328"/>
              <a:gd name="connsiteY4" fmla="*/ 873450 h 873450"/>
              <a:gd name="connsiteX5" fmla="*/ 0 w 6186328"/>
              <a:gd name="connsiteY5" fmla="*/ 0 h 8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86328" h="873450">
                <a:moveTo>
                  <a:pt x="6186328" y="873449"/>
                </a:moveTo>
                <a:lnTo>
                  <a:pt x="436725" y="873449"/>
                </a:lnTo>
                <a:lnTo>
                  <a:pt x="0" y="436725"/>
                </a:lnTo>
                <a:lnTo>
                  <a:pt x="436725" y="1"/>
                </a:lnTo>
                <a:lnTo>
                  <a:pt x="6186328" y="1"/>
                </a:lnTo>
                <a:lnTo>
                  <a:pt x="6186328" y="8734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3529" tIns="83821" rIns="156464" bIns="83820" numCol="1" spcCol="1270" anchor="ctr" anchorCtr="0">
            <a:noAutofit/>
          </a:bodyPr>
          <a:lstStyle/>
          <a:p>
            <a:pPr marL="0" lvl="0" indent="0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b="1" kern="1200" dirty="0"/>
              <a:t>Study material first, </a:t>
            </a:r>
            <a:r>
              <a:rPr lang="en-US" sz="2200" kern="1200" dirty="0"/>
              <a:t>before looking at the problems/questions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B4D2885-5E10-F307-BFCB-2E2929CAD1A8}"/>
              </a:ext>
            </a:extLst>
          </p:cNvPr>
          <p:cNvSpPr/>
          <p:nvPr/>
        </p:nvSpPr>
        <p:spPr>
          <a:xfrm flipH="1">
            <a:off x="838200" y="2036282"/>
            <a:ext cx="6858000" cy="922662"/>
          </a:xfrm>
          <a:custGeom>
            <a:avLst/>
            <a:gdLst>
              <a:gd name="connsiteX0" fmla="*/ 0 w 6186328"/>
              <a:gd name="connsiteY0" fmla="*/ 0 h 873450"/>
              <a:gd name="connsiteX1" fmla="*/ 5749603 w 6186328"/>
              <a:gd name="connsiteY1" fmla="*/ 0 h 873450"/>
              <a:gd name="connsiteX2" fmla="*/ 6186328 w 6186328"/>
              <a:gd name="connsiteY2" fmla="*/ 436725 h 873450"/>
              <a:gd name="connsiteX3" fmla="*/ 5749603 w 6186328"/>
              <a:gd name="connsiteY3" fmla="*/ 873450 h 873450"/>
              <a:gd name="connsiteX4" fmla="*/ 0 w 6186328"/>
              <a:gd name="connsiteY4" fmla="*/ 873450 h 873450"/>
              <a:gd name="connsiteX5" fmla="*/ 0 w 6186328"/>
              <a:gd name="connsiteY5" fmla="*/ 0 h 8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86328" h="873450">
                <a:moveTo>
                  <a:pt x="6186328" y="873449"/>
                </a:moveTo>
                <a:lnTo>
                  <a:pt x="436725" y="873449"/>
                </a:lnTo>
                <a:lnTo>
                  <a:pt x="0" y="436725"/>
                </a:lnTo>
                <a:lnTo>
                  <a:pt x="436725" y="1"/>
                </a:lnTo>
                <a:lnTo>
                  <a:pt x="6186328" y="1"/>
                </a:lnTo>
                <a:lnTo>
                  <a:pt x="6186328" y="8734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3529" tIns="83820" rIns="156464" bIns="83821" numCol="1" spcCol="1270" anchor="ctr" anchorCtr="0">
            <a:noAutofit/>
          </a:bodyPr>
          <a:lstStyle/>
          <a:p>
            <a:pPr marL="0" lvl="0" indent="0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b="1" kern="1200"/>
              <a:t>Work example problems </a:t>
            </a:r>
            <a:r>
              <a:rPr lang="en-US" sz="2200" kern="1200"/>
              <a:t>(without looking at the solutions) until you get to the answer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6B3D9D6-6ADF-1CDD-8EA1-F84B84750BE9}"/>
              </a:ext>
            </a:extLst>
          </p:cNvPr>
          <p:cNvSpPr/>
          <p:nvPr/>
        </p:nvSpPr>
        <p:spPr>
          <a:xfrm flipH="1">
            <a:off x="838200" y="3234362"/>
            <a:ext cx="6858000" cy="922662"/>
          </a:xfrm>
          <a:custGeom>
            <a:avLst/>
            <a:gdLst>
              <a:gd name="connsiteX0" fmla="*/ 0 w 6186328"/>
              <a:gd name="connsiteY0" fmla="*/ 0 h 873450"/>
              <a:gd name="connsiteX1" fmla="*/ 5749603 w 6186328"/>
              <a:gd name="connsiteY1" fmla="*/ 0 h 873450"/>
              <a:gd name="connsiteX2" fmla="*/ 6186328 w 6186328"/>
              <a:gd name="connsiteY2" fmla="*/ 436725 h 873450"/>
              <a:gd name="connsiteX3" fmla="*/ 5749603 w 6186328"/>
              <a:gd name="connsiteY3" fmla="*/ 873450 h 873450"/>
              <a:gd name="connsiteX4" fmla="*/ 0 w 6186328"/>
              <a:gd name="connsiteY4" fmla="*/ 873450 h 873450"/>
              <a:gd name="connsiteX5" fmla="*/ 0 w 6186328"/>
              <a:gd name="connsiteY5" fmla="*/ 0 h 8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86328" h="873450">
                <a:moveTo>
                  <a:pt x="6186328" y="873449"/>
                </a:moveTo>
                <a:lnTo>
                  <a:pt x="436725" y="873449"/>
                </a:lnTo>
                <a:lnTo>
                  <a:pt x="0" y="436725"/>
                </a:lnTo>
                <a:lnTo>
                  <a:pt x="436725" y="1"/>
                </a:lnTo>
                <a:lnTo>
                  <a:pt x="6186328" y="1"/>
                </a:lnTo>
                <a:lnTo>
                  <a:pt x="6186328" y="8734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3529" tIns="83821" rIns="156464" bIns="83820" numCol="1" spcCol="1270" anchor="ctr" anchorCtr="0">
            <a:noAutofit/>
          </a:bodyPr>
          <a:lstStyle/>
          <a:p>
            <a:pPr marL="0" lvl="0" indent="0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b="1" kern="1200"/>
              <a:t>Check</a:t>
            </a:r>
            <a:r>
              <a:rPr lang="en-US" sz="2200" kern="1200"/>
              <a:t> to see if </a:t>
            </a:r>
            <a:r>
              <a:rPr lang="en-US" sz="2200" b="1" kern="1200"/>
              <a:t>answer</a:t>
            </a:r>
            <a:r>
              <a:rPr lang="en-US" sz="2200" kern="1200"/>
              <a:t> is correct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187D564-CB53-BACB-F25D-3A6260C4D1A8}"/>
              </a:ext>
            </a:extLst>
          </p:cNvPr>
          <p:cNvSpPr/>
          <p:nvPr/>
        </p:nvSpPr>
        <p:spPr>
          <a:xfrm flipH="1">
            <a:off x="838200" y="4432444"/>
            <a:ext cx="6858000" cy="922662"/>
          </a:xfrm>
          <a:custGeom>
            <a:avLst/>
            <a:gdLst>
              <a:gd name="connsiteX0" fmla="*/ 0 w 6186328"/>
              <a:gd name="connsiteY0" fmla="*/ 0 h 873450"/>
              <a:gd name="connsiteX1" fmla="*/ 5749603 w 6186328"/>
              <a:gd name="connsiteY1" fmla="*/ 0 h 873450"/>
              <a:gd name="connsiteX2" fmla="*/ 6186328 w 6186328"/>
              <a:gd name="connsiteY2" fmla="*/ 436725 h 873450"/>
              <a:gd name="connsiteX3" fmla="*/ 5749603 w 6186328"/>
              <a:gd name="connsiteY3" fmla="*/ 873450 h 873450"/>
              <a:gd name="connsiteX4" fmla="*/ 0 w 6186328"/>
              <a:gd name="connsiteY4" fmla="*/ 873450 h 873450"/>
              <a:gd name="connsiteX5" fmla="*/ 0 w 6186328"/>
              <a:gd name="connsiteY5" fmla="*/ 0 h 8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86328" h="873450">
                <a:moveTo>
                  <a:pt x="6186328" y="873449"/>
                </a:moveTo>
                <a:lnTo>
                  <a:pt x="436725" y="873449"/>
                </a:lnTo>
                <a:lnTo>
                  <a:pt x="0" y="436725"/>
                </a:lnTo>
                <a:lnTo>
                  <a:pt x="436725" y="1"/>
                </a:lnTo>
                <a:lnTo>
                  <a:pt x="6186328" y="1"/>
                </a:lnTo>
                <a:lnTo>
                  <a:pt x="6186328" y="8734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3529" tIns="83821" rIns="156464" bIns="83820" numCol="1" spcCol="1270" anchor="ctr" anchorCtr="0">
            <a:noAutofit/>
          </a:bodyPr>
          <a:lstStyle/>
          <a:p>
            <a:pPr marL="0" lvl="0" indent="0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/>
              <a:t>If answer is not correct, </a:t>
            </a:r>
            <a:r>
              <a:rPr lang="en-US" sz="2200" b="1" kern="1200" dirty="0"/>
              <a:t>figure out where mistake </a:t>
            </a:r>
            <a:br>
              <a:rPr lang="en-US" sz="2200" b="1" kern="1200" dirty="0"/>
            </a:br>
            <a:r>
              <a:rPr lang="en-US" sz="2200" b="1" kern="1200" dirty="0"/>
              <a:t>was made</a:t>
            </a:r>
            <a:r>
              <a:rPr lang="en-US" sz="2200" kern="1200" dirty="0"/>
              <a:t>, without consulting solution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509D706-1811-98CB-F71E-149F87B414AD}"/>
              </a:ext>
            </a:extLst>
          </p:cNvPr>
          <p:cNvSpPr/>
          <p:nvPr/>
        </p:nvSpPr>
        <p:spPr>
          <a:xfrm flipH="1">
            <a:off x="838199" y="5630525"/>
            <a:ext cx="6858001" cy="922662"/>
          </a:xfrm>
          <a:custGeom>
            <a:avLst/>
            <a:gdLst>
              <a:gd name="connsiteX0" fmla="*/ 0 w 6186328"/>
              <a:gd name="connsiteY0" fmla="*/ 0 h 873450"/>
              <a:gd name="connsiteX1" fmla="*/ 5749603 w 6186328"/>
              <a:gd name="connsiteY1" fmla="*/ 0 h 873450"/>
              <a:gd name="connsiteX2" fmla="*/ 6186328 w 6186328"/>
              <a:gd name="connsiteY2" fmla="*/ 436725 h 873450"/>
              <a:gd name="connsiteX3" fmla="*/ 5749603 w 6186328"/>
              <a:gd name="connsiteY3" fmla="*/ 873450 h 873450"/>
              <a:gd name="connsiteX4" fmla="*/ 0 w 6186328"/>
              <a:gd name="connsiteY4" fmla="*/ 873450 h 873450"/>
              <a:gd name="connsiteX5" fmla="*/ 0 w 6186328"/>
              <a:gd name="connsiteY5" fmla="*/ 0 h 8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86328" h="873450">
                <a:moveTo>
                  <a:pt x="6186328" y="873449"/>
                </a:moveTo>
                <a:lnTo>
                  <a:pt x="436725" y="873449"/>
                </a:lnTo>
                <a:lnTo>
                  <a:pt x="0" y="436725"/>
                </a:lnTo>
                <a:lnTo>
                  <a:pt x="436725" y="1"/>
                </a:lnTo>
                <a:lnTo>
                  <a:pt x="6186328" y="1"/>
                </a:lnTo>
                <a:lnTo>
                  <a:pt x="6186328" y="8734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3529" tIns="83821" rIns="156465" bIns="83820" numCol="1" spcCol="1270" anchor="ctr" anchorCtr="0">
            <a:noAutofit/>
          </a:bodyPr>
          <a:lstStyle/>
          <a:p>
            <a:pPr marL="0" lvl="0" indent="0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b="1" kern="1200" dirty="0"/>
              <a:t>Work homework </a:t>
            </a:r>
            <a:r>
              <a:rPr lang="en-US" sz="2200" kern="1200" dirty="0"/>
              <a:t>problems/answer questions </a:t>
            </a:r>
            <a:r>
              <a:rPr lang="en-US" sz="2200" b="1" kern="1200" dirty="0"/>
              <a:t>as if </a:t>
            </a:r>
            <a:br>
              <a:rPr lang="en-US" sz="2200" b="1" kern="1200" dirty="0"/>
            </a:br>
            <a:r>
              <a:rPr lang="en-US" sz="2200" b="1" kern="1200" dirty="0"/>
              <a:t>taking a test </a:t>
            </a:r>
            <a:endParaRPr lang="en-US" sz="2200" kern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60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7B9AF35-6907-8114-3927-1E36102B9DAF}"/>
              </a:ext>
            </a:extLst>
          </p:cNvPr>
          <p:cNvSpPr/>
          <p:nvPr/>
        </p:nvSpPr>
        <p:spPr>
          <a:xfrm>
            <a:off x="1276460" y="1219200"/>
            <a:ext cx="10096280" cy="10972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5A8E09-3365-3023-168D-ACDE02D588EF}"/>
              </a:ext>
            </a:extLst>
          </p:cNvPr>
          <p:cNvSpPr/>
          <p:nvPr/>
        </p:nvSpPr>
        <p:spPr>
          <a:xfrm>
            <a:off x="1276460" y="2487330"/>
            <a:ext cx="10096280" cy="10972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6106D3-70EE-E527-C4C0-8607D034E4A0}"/>
              </a:ext>
            </a:extLst>
          </p:cNvPr>
          <p:cNvSpPr/>
          <p:nvPr/>
        </p:nvSpPr>
        <p:spPr>
          <a:xfrm>
            <a:off x="1276460" y="3769817"/>
            <a:ext cx="10096280" cy="10972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09674"/>
            <a:ext cx="113538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latin typeface="+mn-lt"/>
              </a:rPr>
              <a:t>What we know about learning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22963" y="2510437"/>
            <a:ext cx="8380412" cy="996950"/>
          </a:xfrm>
        </p:spPr>
        <p:txBody>
          <a:bodyPr wrap="square">
            <a:spAutoFit/>
          </a:bodyPr>
          <a:lstStyle/>
          <a:p>
            <a:pPr marL="0" indent="0" eaLnBrk="1" hangingPunct="1">
              <a:spcBef>
                <a:spcPts val="1200"/>
              </a:spcBef>
              <a:buNone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Thinking about thinking is important</a:t>
            </a:r>
          </a:p>
          <a:p>
            <a:pPr marL="57150" indent="0">
              <a:lnSpc>
                <a:spcPct val="90000"/>
              </a:lnSpc>
              <a:buNone/>
            </a:pPr>
            <a:r>
              <a:rPr lang="en-US" sz="2800" dirty="0">
                <a:latin typeface="+mj-lt"/>
              </a:rPr>
              <a:t>--Metacognition**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6CCE2-9ECE-4370-5676-9C5FE2A8FAF1}"/>
              </a:ext>
            </a:extLst>
          </p:cNvPr>
          <p:cNvSpPr txBox="1"/>
          <p:nvPr/>
        </p:nvSpPr>
        <p:spPr>
          <a:xfrm>
            <a:off x="762000" y="5349330"/>
            <a:ext cx="11125200" cy="1449628"/>
          </a:xfrm>
          <a:prstGeom prst="rect">
            <a:avLst/>
          </a:prstGeom>
          <a:solidFill>
            <a:schemeClr val="bg1"/>
          </a:solidFill>
          <a:effectLst>
            <a:outerShdw dist="38100" dir="16200000" rotWithShape="0">
              <a:schemeClr val="tx2"/>
            </a:outerShdw>
          </a:effectLst>
        </p:spPr>
        <p:txBody>
          <a:bodyPr wrap="square" rtlCol="0">
            <a:spAutoFit/>
          </a:bodyPr>
          <a:lstStyle/>
          <a:p>
            <a:pPr marL="0" lvl="1">
              <a:lnSpc>
                <a:spcPct val="90000"/>
              </a:lnSpc>
              <a:buNone/>
            </a:pPr>
            <a:r>
              <a:rPr lang="en-US" sz="1800" dirty="0">
                <a:latin typeface="+mj-lt"/>
              </a:rPr>
              <a:t>*Cross, Patricia, “Opening Windows on Learning” League for Innovation in the Community College, June 1998, p. 21.</a:t>
            </a:r>
          </a:p>
          <a:p>
            <a:pPr marL="0" indent="0">
              <a:buNone/>
            </a:pPr>
            <a:r>
              <a:rPr lang="en-US" sz="1800" dirty="0">
                <a:latin typeface="+mj-lt"/>
              </a:rPr>
              <a:t>** Flavell, John,  “Metacognition and cognitive monitoring: A new area of cognitive–developmental inquiry.”  </a:t>
            </a:r>
            <a:r>
              <a:rPr lang="en-US" sz="1800" i="1" dirty="0">
                <a:latin typeface="+mj-lt"/>
              </a:rPr>
              <a:t>American Psychologist</a:t>
            </a:r>
            <a:r>
              <a:rPr lang="en-US" sz="1800" dirty="0">
                <a:latin typeface="+mj-lt"/>
              </a:rPr>
              <a:t>, Vol 34(10), Oct 1979, 906-911.</a:t>
            </a:r>
          </a:p>
          <a:p>
            <a:pPr marL="0" indent="0">
              <a:buNone/>
            </a:pPr>
            <a:r>
              <a:rPr lang="en-US" sz="1800" dirty="0">
                <a:latin typeface="+mj-lt"/>
              </a:rPr>
              <a:t>*** Bloom Benjamin. S. (1956). </a:t>
            </a:r>
            <a:r>
              <a:rPr lang="en-US" sz="1800" i="1" dirty="0">
                <a:latin typeface="+mj-lt"/>
              </a:rPr>
              <a:t>Taxonomy of Educational  Objectives, Handbook I: The Cognitive Domain.</a:t>
            </a:r>
            <a:r>
              <a:rPr lang="en-US" sz="1800" dirty="0">
                <a:latin typeface="+mj-lt"/>
              </a:rPr>
              <a:t> New York: David McKay Co Inc. </a:t>
            </a:r>
            <a:endParaRPr lang="en-US" dirty="0"/>
          </a:p>
        </p:txBody>
      </p:sp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17DA86A-EDE8-D4B3-7970-004F8BDC47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116" y="1304048"/>
            <a:ext cx="951456" cy="95145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4CD751-067A-E876-FD8C-F4C568CB7051}"/>
              </a:ext>
            </a:extLst>
          </p:cNvPr>
          <p:cNvGrpSpPr/>
          <p:nvPr/>
        </p:nvGrpSpPr>
        <p:grpSpPr>
          <a:xfrm>
            <a:off x="1657333" y="2540185"/>
            <a:ext cx="629022" cy="999941"/>
            <a:chOff x="2667001" y="3781141"/>
            <a:chExt cx="914641" cy="1324501"/>
          </a:xfrm>
        </p:grpSpPr>
        <p:pic>
          <p:nvPicPr>
            <p:cNvPr id="6" name="Picture 5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5B2DC5A0-67D6-7418-7F4B-3627EE3F3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667001" y="4191001"/>
              <a:ext cx="914641" cy="914641"/>
            </a:xfrm>
            <a:prstGeom prst="rect">
              <a:avLst/>
            </a:prstGeom>
          </p:spPr>
        </p:pic>
        <p:pic>
          <p:nvPicPr>
            <p:cNvPr id="9" name="Picture 8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56594242-08D4-962A-8A43-A467126B0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869363" y="3781141"/>
              <a:ext cx="509917" cy="509917"/>
            </a:xfrm>
            <a:prstGeom prst="rect">
              <a:avLst/>
            </a:prstGeom>
          </p:spPr>
        </p:pic>
      </p:grpSp>
      <p:sp>
        <p:nvSpPr>
          <p:cNvPr id="11" name="Triangle 10">
            <a:extLst>
              <a:ext uri="{FF2B5EF4-FFF2-40B4-BE49-F238E27FC236}">
                <a16:creationId xmlns:a16="http://schemas.microsoft.com/office/drawing/2014/main" id="{392B2AB9-82D3-FE69-A336-FCB4603E8CD9}"/>
              </a:ext>
            </a:extLst>
          </p:cNvPr>
          <p:cNvSpPr/>
          <p:nvPr/>
        </p:nvSpPr>
        <p:spPr>
          <a:xfrm>
            <a:off x="1468409" y="3973830"/>
            <a:ext cx="1006871" cy="796716"/>
          </a:xfrm>
          <a:prstGeom prst="triangle">
            <a:avLst/>
          </a:prstGeom>
          <a:solidFill>
            <a:srgbClr val="3760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AEAB9C-4503-1DAE-94BE-8336A65D5B0D}"/>
              </a:ext>
            </a:extLst>
          </p:cNvPr>
          <p:cNvSpPr txBox="1"/>
          <p:nvPr/>
        </p:nvSpPr>
        <p:spPr>
          <a:xfrm>
            <a:off x="2822963" y="1304048"/>
            <a:ext cx="7702943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Active learning is more lasting than passive learning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-- Passive learning is an oxymoron*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8CE24A-BC24-7AD3-8C82-6D6D4EB053FB}"/>
              </a:ext>
            </a:extLst>
          </p:cNvPr>
          <p:cNvSpPr txBox="1"/>
          <p:nvPr/>
        </p:nvSpPr>
        <p:spPr>
          <a:xfrm>
            <a:off x="2822963" y="3891272"/>
            <a:ext cx="7029488" cy="911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eaLnBrk="1" hangingPunct="1">
              <a:spcBef>
                <a:spcPts val="1200"/>
              </a:spcBef>
              <a:buNone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The level at which learning occurs is important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+mj-lt"/>
              </a:rPr>
              <a:t> --Bloom’s Taxonomy***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2974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/>
          <p:cNvSpPr>
            <a:spLocks noChangeArrowheads="1"/>
          </p:cNvSpPr>
          <p:nvPr/>
        </p:nvSpPr>
        <p:spPr bwMode="auto">
          <a:xfrm>
            <a:off x="4648199" y="201613"/>
            <a:ext cx="6172200" cy="6253162"/>
          </a:xfrm>
          <a:prstGeom prst="triangle">
            <a:avLst>
              <a:gd name="adj" fmla="val 50000"/>
            </a:avLst>
          </a:prstGeom>
          <a:solidFill>
            <a:srgbClr val="376091">
              <a:alpha val="1008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75" name="Freeform 3"/>
          <p:cNvSpPr>
            <a:spLocks/>
          </p:cNvSpPr>
          <p:nvPr/>
        </p:nvSpPr>
        <p:spPr bwMode="auto">
          <a:xfrm>
            <a:off x="5665788" y="4337050"/>
            <a:ext cx="4117975" cy="1588"/>
          </a:xfrm>
          <a:custGeom>
            <a:avLst/>
            <a:gdLst>
              <a:gd name="T0" fmla="*/ 0 w 2853"/>
              <a:gd name="T1" fmla="*/ 0 h 1"/>
              <a:gd name="T2" fmla="*/ 2147483647 w 2853"/>
              <a:gd name="T3" fmla="*/ 0 h 1"/>
              <a:gd name="T4" fmla="*/ 0 60000 65536"/>
              <a:gd name="T5" fmla="*/ 0 60000 65536"/>
              <a:gd name="T6" fmla="*/ 0 w 2853"/>
              <a:gd name="T7" fmla="*/ 0 h 1"/>
              <a:gd name="T8" fmla="*/ 2853 w 285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53" h="1">
                <a:moveTo>
                  <a:pt x="0" y="0"/>
                </a:moveTo>
                <a:lnTo>
                  <a:pt x="285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76" name="Freeform 4"/>
          <p:cNvSpPr>
            <a:spLocks/>
          </p:cNvSpPr>
          <p:nvPr/>
        </p:nvSpPr>
        <p:spPr bwMode="auto">
          <a:xfrm>
            <a:off x="5156199" y="5454650"/>
            <a:ext cx="5181600" cy="1588"/>
          </a:xfrm>
          <a:custGeom>
            <a:avLst/>
            <a:gdLst>
              <a:gd name="T0" fmla="*/ 0 w 3590"/>
              <a:gd name="T1" fmla="*/ 0 h 1"/>
              <a:gd name="T2" fmla="*/ 2147483647 w 3590"/>
              <a:gd name="T3" fmla="*/ 0 h 1"/>
              <a:gd name="T4" fmla="*/ 0 60000 65536"/>
              <a:gd name="T5" fmla="*/ 0 60000 65536"/>
              <a:gd name="T6" fmla="*/ 0 w 3590"/>
              <a:gd name="T7" fmla="*/ 0 h 1"/>
              <a:gd name="T8" fmla="*/ 3590 w 3590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90" h="1">
                <a:moveTo>
                  <a:pt x="0" y="0"/>
                </a:moveTo>
                <a:lnTo>
                  <a:pt x="359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972299" y="673101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  <a:defRPr/>
            </a:pPr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Creating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6962775" y="1669159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  <a:defRPr/>
            </a:pPr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Evaluating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977062" y="2597151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  <a:defRPr/>
            </a:pPr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Analyzing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6764338" y="3677916"/>
            <a:ext cx="193992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  <a:defRPr/>
            </a:pPr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Applying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6400800" y="4724401"/>
            <a:ext cx="242411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  <a:defRPr/>
            </a:pPr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Understanding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6781799" y="5732784"/>
            <a:ext cx="20828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  <a:defRPr/>
            </a:pPr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Remembering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8804274" y="381168"/>
            <a:ext cx="2894808" cy="1560187"/>
          </a:xfrm>
          <a:prstGeom prst="rect">
            <a:avLst/>
          </a:prstGeom>
          <a:solidFill>
            <a:srgbClr val="376091"/>
          </a:solidFill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</a:rPr>
              <a:t>Putting elements together to form a coherent or functional whole; reorganizing elements into a new pattern or structure through generating,</a:t>
            </a:r>
          </a:p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</a:rPr>
              <a:t>planning, or producing.</a:t>
            </a:r>
            <a:endParaRPr lang="en-US" sz="1600" dirty="0">
              <a:solidFill>
                <a:schemeClr val="bg1"/>
              </a:solidFill>
              <a:latin typeface="Kabel Bk BT" pitchFamily="34" charset="0"/>
            </a:endParaRP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3442494" y="1381769"/>
            <a:ext cx="2397125" cy="1067744"/>
          </a:xfrm>
          <a:prstGeom prst="rect">
            <a:avLst/>
          </a:prstGeom>
          <a:solidFill>
            <a:srgbClr val="37609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</a:rPr>
              <a:t>Making judgments based on criteria and standards through checking and critiquing.</a:t>
            </a:r>
            <a:endParaRPr lang="en-US" sz="1600" dirty="0">
              <a:solidFill>
                <a:schemeClr val="bg1"/>
              </a:solidFill>
              <a:latin typeface="Kabel Bk BT" pitchFamily="34" charset="0"/>
            </a:endParaRP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3276600" y="3352800"/>
            <a:ext cx="2354263" cy="1067744"/>
          </a:xfrm>
          <a:prstGeom prst="rect">
            <a:avLst/>
          </a:prstGeom>
          <a:solidFill>
            <a:srgbClr val="376091"/>
          </a:solidFill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defTabSz="820738">
              <a:spcBef>
                <a:spcPct val="50000"/>
              </a:spcBef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</a:rPr>
              <a:t>Carrying out or using a procedure through executing, or implementing.</a:t>
            </a:r>
            <a:endParaRPr lang="en-US" sz="1600" dirty="0">
              <a:solidFill>
                <a:schemeClr val="bg1"/>
              </a:solidFill>
              <a:latin typeface="Kabel Bk BT" pitchFamily="34" charset="0"/>
            </a:endParaRPr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9365003" y="4057370"/>
            <a:ext cx="2476500" cy="1806408"/>
          </a:xfrm>
          <a:prstGeom prst="rect">
            <a:avLst/>
          </a:prstGeom>
          <a:solidFill>
            <a:srgbClr val="37609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</a:rPr>
              <a:t>Constructing meaning from oral, written, and graphic messages through interpreting, exemplifying, classifying, summarizing, inferring, comparing, and explaining.</a:t>
            </a:r>
            <a:endParaRPr lang="en-US" sz="1600" dirty="0">
              <a:solidFill>
                <a:schemeClr val="bg1"/>
              </a:solidFill>
              <a:latin typeface="Kabel Bk BT" pitchFamily="34" charset="0"/>
            </a:endParaRPr>
          </a:p>
        </p:txBody>
      </p:sp>
      <p:sp>
        <p:nvSpPr>
          <p:cNvPr id="28687" name="Text Box 15"/>
          <p:cNvSpPr txBox="1">
            <a:spLocks noChangeArrowheads="1"/>
          </p:cNvSpPr>
          <p:nvPr/>
        </p:nvSpPr>
        <p:spPr bwMode="auto">
          <a:xfrm>
            <a:off x="2492817" y="5410200"/>
            <a:ext cx="2146300" cy="1067744"/>
          </a:xfrm>
          <a:prstGeom prst="rect">
            <a:avLst/>
          </a:prstGeom>
          <a:solidFill>
            <a:srgbClr val="376091"/>
          </a:solidFill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</a:rPr>
              <a:t>Retrieving, recognizing, and recalling relevant knowledge from</a:t>
            </a:r>
          </a:p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</a:rPr>
              <a:t>long-term memory.</a:t>
            </a:r>
            <a:endParaRPr lang="en-US" sz="1600" dirty="0">
              <a:solidFill>
                <a:schemeClr val="bg1"/>
              </a:solidFill>
              <a:latin typeface="Kabel Bk BT" pitchFamily="34" charset="0"/>
            </a:endParaRPr>
          </a:p>
        </p:txBody>
      </p:sp>
      <p:sp>
        <p:nvSpPr>
          <p:cNvPr id="28688" name="Freeform 16"/>
          <p:cNvSpPr>
            <a:spLocks/>
          </p:cNvSpPr>
          <p:nvPr/>
        </p:nvSpPr>
        <p:spPr bwMode="auto">
          <a:xfrm>
            <a:off x="6670674" y="2351088"/>
            <a:ext cx="2128838" cy="4762"/>
          </a:xfrm>
          <a:custGeom>
            <a:avLst/>
            <a:gdLst>
              <a:gd name="T0" fmla="*/ 0 w 1475"/>
              <a:gd name="T1" fmla="*/ 0 h 3"/>
              <a:gd name="T2" fmla="*/ 2147483647 w 1475"/>
              <a:gd name="T3" fmla="*/ 2147483647 h 3"/>
              <a:gd name="T4" fmla="*/ 0 60000 65536"/>
              <a:gd name="T5" fmla="*/ 0 60000 65536"/>
              <a:gd name="T6" fmla="*/ 0 w 1475"/>
              <a:gd name="T7" fmla="*/ 0 h 3"/>
              <a:gd name="T8" fmla="*/ 1475 w 1475"/>
              <a:gd name="T9" fmla="*/ 3 h 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75" h="3">
                <a:moveTo>
                  <a:pt x="0" y="0"/>
                </a:moveTo>
                <a:lnTo>
                  <a:pt x="1475" y="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89" name="AutoShape 17"/>
          <p:cNvSpPr>
            <a:spLocks noChangeArrowheads="1"/>
          </p:cNvSpPr>
          <p:nvPr/>
        </p:nvSpPr>
        <p:spPr bwMode="auto">
          <a:xfrm flipV="1">
            <a:off x="7696199" y="1066800"/>
            <a:ext cx="914400" cy="122238"/>
          </a:xfrm>
          <a:prstGeom prst="rightArrow">
            <a:avLst>
              <a:gd name="adj1" fmla="val 50000"/>
              <a:gd name="adj2" fmla="val 194423"/>
            </a:avLst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90" name="AutoShape 18"/>
          <p:cNvSpPr>
            <a:spLocks noChangeArrowheads="1"/>
          </p:cNvSpPr>
          <p:nvPr/>
        </p:nvSpPr>
        <p:spPr bwMode="auto">
          <a:xfrm>
            <a:off x="5883275" y="1848172"/>
            <a:ext cx="1109662" cy="134938"/>
          </a:xfrm>
          <a:prstGeom prst="leftArrow">
            <a:avLst>
              <a:gd name="adj1" fmla="val 50000"/>
              <a:gd name="adj2" fmla="val 205587"/>
            </a:avLst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91" name="AutoShape 19"/>
          <p:cNvSpPr>
            <a:spLocks noChangeArrowheads="1"/>
          </p:cNvSpPr>
          <p:nvPr/>
        </p:nvSpPr>
        <p:spPr bwMode="auto">
          <a:xfrm>
            <a:off x="5714998" y="3810471"/>
            <a:ext cx="1452563" cy="158931"/>
          </a:xfrm>
          <a:prstGeom prst="leftArrow">
            <a:avLst>
              <a:gd name="adj1" fmla="val 50000"/>
              <a:gd name="adj2" fmla="val 246736"/>
            </a:avLst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92" name="AutoShape 20"/>
          <p:cNvSpPr>
            <a:spLocks noChangeArrowheads="1"/>
          </p:cNvSpPr>
          <p:nvPr/>
        </p:nvSpPr>
        <p:spPr bwMode="auto">
          <a:xfrm>
            <a:off x="8496299" y="4876800"/>
            <a:ext cx="829017" cy="160808"/>
          </a:xfrm>
          <a:prstGeom prst="rightArrow">
            <a:avLst>
              <a:gd name="adj1" fmla="val 50000"/>
              <a:gd name="adj2" fmla="val 175266"/>
            </a:avLst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93" name="AutoShape 21"/>
          <p:cNvSpPr>
            <a:spLocks noChangeArrowheads="1"/>
          </p:cNvSpPr>
          <p:nvPr/>
        </p:nvSpPr>
        <p:spPr bwMode="auto">
          <a:xfrm>
            <a:off x="4885530" y="5863778"/>
            <a:ext cx="1995489" cy="158088"/>
          </a:xfrm>
          <a:prstGeom prst="leftArrow">
            <a:avLst>
              <a:gd name="adj1" fmla="val 50000"/>
              <a:gd name="adj2" fmla="val 284417"/>
            </a:avLst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94" name="Text Box 22"/>
          <p:cNvSpPr txBox="1">
            <a:spLocks noChangeArrowheads="1"/>
          </p:cNvSpPr>
          <p:nvPr/>
        </p:nvSpPr>
        <p:spPr bwMode="auto">
          <a:xfrm>
            <a:off x="226219" y="76134"/>
            <a:ext cx="5867397" cy="131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defTabSz="820738">
              <a:defRPr/>
            </a:pPr>
            <a:r>
              <a:rPr lang="en-US" sz="4000" b="1" dirty="0">
                <a:solidFill>
                  <a:schemeClr val="tx2"/>
                </a:solidFill>
                <a:latin typeface="+mj-lt"/>
              </a:rPr>
              <a:t>Bloom’s Taxonomy </a:t>
            </a:r>
          </a:p>
          <a:p>
            <a:pPr defTabSz="820738">
              <a:defRPr/>
            </a:pPr>
            <a:r>
              <a:rPr lang="en-US" sz="4000" b="1" dirty="0">
                <a:solidFill>
                  <a:schemeClr val="tx2"/>
                </a:solidFill>
                <a:latin typeface="+mj-lt"/>
              </a:rPr>
              <a:t>A Key Metacognitive Tool</a:t>
            </a:r>
          </a:p>
        </p:txBody>
      </p:sp>
      <p:sp>
        <p:nvSpPr>
          <p:cNvPr id="28695" name="Text Box 23"/>
          <p:cNvSpPr txBox="1">
            <a:spLocks noChangeArrowheads="1"/>
          </p:cNvSpPr>
          <p:nvPr/>
        </p:nvSpPr>
        <p:spPr bwMode="auto">
          <a:xfrm>
            <a:off x="4628840" y="6554650"/>
            <a:ext cx="6172199" cy="32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http://www.odu.edu/educ/llschult/blooms_taxonomy.htm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itchFamily="18" charset="2"/>
              </a:rPr>
              <a:t>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96" name="Freeform 24"/>
          <p:cNvSpPr>
            <a:spLocks/>
          </p:cNvSpPr>
          <p:nvPr/>
        </p:nvSpPr>
        <p:spPr bwMode="auto">
          <a:xfrm>
            <a:off x="6197599" y="3303588"/>
            <a:ext cx="3074988" cy="0"/>
          </a:xfrm>
          <a:custGeom>
            <a:avLst/>
            <a:gdLst>
              <a:gd name="T0" fmla="*/ 0 w 2130"/>
              <a:gd name="T1" fmla="*/ 0 h 1"/>
              <a:gd name="T2" fmla="*/ 2147483647 w 2130"/>
              <a:gd name="T3" fmla="*/ 0 h 1"/>
              <a:gd name="T4" fmla="*/ 0 60000 65536"/>
              <a:gd name="T5" fmla="*/ 0 60000 65536"/>
              <a:gd name="T6" fmla="*/ 0 w 2130"/>
              <a:gd name="T7" fmla="*/ 0 h 1"/>
              <a:gd name="T8" fmla="*/ 2130 w 2130"/>
              <a:gd name="T9" fmla="*/ 0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30" h="1">
                <a:moveTo>
                  <a:pt x="0" y="0"/>
                </a:moveTo>
                <a:lnTo>
                  <a:pt x="213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97" name="Freeform 25"/>
          <p:cNvSpPr>
            <a:spLocks/>
          </p:cNvSpPr>
          <p:nvPr/>
        </p:nvSpPr>
        <p:spPr bwMode="auto">
          <a:xfrm>
            <a:off x="7167562" y="1344614"/>
            <a:ext cx="1135062" cy="1587"/>
          </a:xfrm>
          <a:custGeom>
            <a:avLst/>
            <a:gdLst>
              <a:gd name="T0" fmla="*/ 0 w 786"/>
              <a:gd name="T1" fmla="*/ 0 h 1"/>
              <a:gd name="T2" fmla="*/ 2147483647 w 786"/>
              <a:gd name="T3" fmla="*/ 0 h 1"/>
              <a:gd name="T4" fmla="*/ 0 60000 65536"/>
              <a:gd name="T5" fmla="*/ 0 60000 65536"/>
              <a:gd name="T6" fmla="*/ 0 w 786"/>
              <a:gd name="T7" fmla="*/ 0 h 1"/>
              <a:gd name="T8" fmla="*/ 786 w 78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86" h="1">
                <a:moveTo>
                  <a:pt x="0" y="0"/>
                </a:moveTo>
                <a:lnTo>
                  <a:pt x="78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99" name="Text Box 27"/>
          <p:cNvSpPr txBox="1">
            <a:spLocks noChangeArrowheads="1"/>
          </p:cNvSpPr>
          <p:nvPr/>
        </p:nvSpPr>
        <p:spPr bwMode="auto">
          <a:xfrm>
            <a:off x="9428163" y="2199819"/>
            <a:ext cx="2354263" cy="1560187"/>
          </a:xfrm>
          <a:prstGeom prst="rect">
            <a:avLst/>
          </a:prstGeom>
          <a:solidFill>
            <a:srgbClr val="376091"/>
          </a:solidFill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Calibri"/>
              </a:rPr>
              <a:t>Breaking material into constituent parts, determining how the parts relate to one another and to an overall structure .</a:t>
            </a:r>
          </a:p>
        </p:txBody>
      </p:sp>
      <p:sp>
        <p:nvSpPr>
          <p:cNvPr id="28700" name="AutoShape 28"/>
          <p:cNvSpPr>
            <a:spLocks noChangeArrowheads="1"/>
          </p:cNvSpPr>
          <p:nvPr/>
        </p:nvSpPr>
        <p:spPr bwMode="auto">
          <a:xfrm>
            <a:off x="8388350" y="2755900"/>
            <a:ext cx="1039813" cy="134938"/>
          </a:xfrm>
          <a:prstGeom prst="rightArrow">
            <a:avLst>
              <a:gd name="adj1" fmla="val 50000"/>
              <a:gd name="adj2" fmla="val 192646"/>
            </a:avLst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5043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0" y="3657600"/>
            <a:ext cx="6705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>
                <a:solidFill>
                  <a:srgbClr val="376092"/>
                </a:solidFill>
                <a:latin typeface="+mn-lt"/>
              </a:rPr>
              <a:t>When we teach students about Bloom’s Taxonomy…</a:t>
            </a:r>
            <a:br>
              <a:rPr lang="en-US" dirty="0">
                <a:solidFill>
                  <a:srgbClr val="376092"/>
                </a:solidFill>
              </a:rPr>
            </a:br>
            <a:br>
              <a:rPr lang="en-US" dirty="0">
                <a:solidFill>
                  <a:srgbClr val="376092"/>
                </a:solidFill>
              </a:rPr>
            </a:br>
            <a:r>
              <a:rPr lang="en-US" dirty="0">
                <a:solidFill>
                  <a:srgbClr val="376092"/>
                </a:solidFill>
                <a:latin typeface="+mn-lt"/>
              </a:rPr>
              <a:t>They GET it!</a:t>
            </a:r>
            <a:br>
              <a:rPr lang="en-US" dirty="0">
                <a:solidFill>
                  <a:srgbClr val="376092"/>
                </a:solidFill>
              </a:rPr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1443" name="AutoShape 3" descr="data:image/jpeg;base64,/9j/4AAQSkZJRgABAQAAAQABAAD/2wCEAAkGBxQTEhQUEhQUFRUUFRQWGBgWFRQUFxUXFxUWFhYVFRUYHSggGBomHRQUITEhJSkrLi4uFx8zODMsNygtLisBCgoKDg0OGxAQGy4kICQsLCwsLywsLCwsLCwsLCwsLCwtLCwsLCwsLCwsLCwsLCwsLCwsLCwsLCwsLCwtLCwsLP/AABEIAQoAvQMBEQACEQEDEQH/xAAbAAABBQEBAAAAAAAAAAAAAAAAAQMEBQYCB//EAEQQAAEDAgQCBwUFBgQFBQAAAAEAAgMEEQUSITFBUQYTImFxgZEHFDKhwSNCUmKxJDM0ctHwU4KS4RWDk6KyFiVDVGP/xAAbAQABBQEBAAAAAAAAAAAAAAAAAQIDBAUGB//EADoRAAIBAgMECAYCAAUFAQAAAAABAgMRBCExBRJBUQYTIjJhcYHBQpGhsdHwFOEjJFKy8TNicpKiFv/aAAwDAQACEQMRAD8A9HZNfYryepKak82bThunWY80zrJc2JZBmPNHWS5sLIMx5o6yXNhZDbyeZTlUlzY5JHOY8yl6yXNjrIMx5lHWS5sLIh4iDYEE8t1NRqy0uT0LXsVslUG/E8Dxdb9SrKdSWl/qTvdWpHGMRf48f/Vb/VSdViP9Mvkxu/T5r6GqwOqa6JtntduNHA8SsnFKpGo73M3E26x2LC6rb0uZAR8RktE8/ld+ikouTqLPiS0Y3qRXiY/rDzPqVtb8uZt7q5B1h5n1KN+XMN1ciTRE3JudO8qOpUla1yGtZK1iXnPM+qh6yXNleyDOeZ9UdZLmwsh2nBJ3Nh3psqsktWMm0kTsx5lV+snzZWshcx5lHWT5v5hZBnPM+qOtnzfzCyDMeZTozqSdk38wsiRTHffh9VsYG6urvh7kc0ioDyDcc1lzV2zSaTVmTYpA4KvKNitKLiztNEBACEIAZkcGglxAAFySbADmSpIpydkPuZWTpc6d5iwyndWPabOeDkgYfzSOsD5b810GD6PVqvarPdXLV/16/IrVMTGOhKHQutqNa7EDE07w0jQ0eBkdqfRa7o7L2f8A9Rq/j2n8v6K/XVZaEyn9m+GN1fC+Y85pZHE/MKCfSbB08qcG/khjhOWrJg6EYZ/9GH/u/qof/wBXC/8A0n/7f0HVPmRZ/ZxhjtWQvgdwdDLIwjv3KsQ6SYKrlVi15q6E6ua0Ih6HV9PrQYk+UD/4asCQHu6wajyAU/8AC2Xj1enu3/7cn8vyg35R1INf0zmhaYcTpX0rnENbK09bA/UffbfL6nyWRW6N1KM1OjLeXJ5P8MtYWtFVE5DkUgcA5pBBFwQbgjuKoyi4uzN9NNXR0miljTMs0d+qr1HdlSo7yHUwjABAFhDHlFlXlK7Kspbzudpo0EAKnRi5OyAVXIQUVkIP03Hy+q0MH8Xp7kdQp3blZcu8zTQrHkG4TWrrMJRTVmTopA4KCUbFWUXFnaaIQsZxaKlidNO7KxvqTwa0cXHkp8NhqmIqKnTV2xspJK7M3Q9H6jFCJsQzU9Ho6KlaS2SUcHTngONu/ha57SjhcJsml1tV3lz4t8or98WUp1ZTdkb2liZEwRQsbFG0WDWANA9FzmP6QYjEXjT7EfDV+b/AsaSWoqwCUEACABACpYycXdPMQWbLIwxzMbIxws5rgHAjvB3XS7P6SVqVoYjtR5/Evz6/MilSTzR57jvQiajvPhd5ISS6SkcSbczAd7/l/XZdRUw+G2jSVSDvya18n+GPoYqpRduA3gWJx1TA+MnezmnRzCN2uHArlcVh54aTjP8A5N2FeM4b8TQrNK4IAk0kXH0UdSXAhqy4EpQkIIAVOjFydkAquwgoqyEBOAfpuPl9VdwfxenuR1CnduVly7zNNCJop0x5BuENXElFNZkior2RxulkcGsY0ucTwAUcKM5zUIq7ehVmtzUz3RfC3YhI3EaxpEDCfc6d2oI4VEg4uPAHb0Xb0qdDY+FdSecn82+S8F/ZnTnKpKyN1I8k3K4fGY2ri6rqVX5ckuSJYxUVZCxQl23qpcDszEYyVqSy4t6L98BJTUdSZHQjib/Jdbhei+Hgr1pOT+S/P1K8qz4Dwp2j7oWvT2TgqfdpR9Vf73GOpLmNVMjW6AC/hssva+NwmCjuQpxc3wssvF/jiPpxlLjkV5K4Gc3OTk9WWkrCJgoJQO4pC06LQ2ftKrgqm/DTiuD/AHmMnBSWZienPRx0LzidA3ttF6mEDSeMaueBweBfbffx7+cKG08MpR0enNP91RHSqypSsO4ViLKiJksRux4uOY5g8iDouIr0J0ajpz1RrwkpK6J0TLmygk7K4SlZXLABV27lYEggqdGLk7IBVchBRVhATwBAD9Nx8vqruD+L09yOoU5Op8Vm1IuMmmai0EUYAgDM19McRr46EH9nhtNVkHcaGOLzNtO+/BdXsDBpReJn6eXFmbjavwI9JeRoGgBrQA0DQADQADgua2xtB4zEOS7qyj5c/Ugpw3UOU0GY9wUmxtkvHVLyygtfHwQlSpuos2tA0C9HpUoUoKEFZLgVG7iqQQYqp8o7ysXbO1o4KnaOc3p4eL9uZJTp7zKwm683qVJVJOc3dvUuJWEUYoIAEACAHqeSxsdjut7YW0nhK+5LuSyfg+D/AD4EVSG8jzWsoP8AhuJdU0EUteXPjHCKcavYOQPAd45Lp9u4NVKXXR1j9V/RJg61nus2FPHYd5XDTldlqcrscTBgqdGLk7IBVdhBRVkICcAIAEqTeSAfpRv5fVamCwzs2/D3GVOBl2ykHe3I/Q9yoytPsyNxwuiRHUcHaFVJ0nFkUqds1oLW1IijfI74WNc4+DQT9ElKm6k1Bat2+ZFKVk2N+y6gLKJ1TIPtq95mceOS56tvhlJI/nXWbbrrB4BUYay7K8lr++JhpudS7NYxtyAOK4XD4eeIqxpQ1bsTt2Vy2iYGiwXq2EwsMLRjShovrzfqUZScndnasjTl7rAk8FFXrRo05VJ6JX+QqV3YqZX5iSV5RjMVPFVpVZ6v6LgvQvRjuqxwqo4EACABAAgBhktnlp8R6bKVxvG4hWe0LC3VOHSdXpNBaeI7kPiIdp4tDh5r0TY2JWMwSU82uy/3yK0luTyG8BxIVNPFO3aRjXW5H7w8jdcPiqDoVpU3wZfi7q5PUMYuTshRVdhBRVhATgBABdTU6Mp+QqQAK9TpRihdB6nO/l9VcoO9xk0ZJ+58Vhy1ZvLQ6BvofI/Q9ycmpKzEatmig6cVLhTCAHWoligHPtu1t5A+q0Nk4dTxabXdu/b3KO0HGNK645HqpgEbWRt0bGxrRbTQCw08lW6U1t7Exp/6Y/f9RjUVlck4czUnlorHRXCqU513wyXm9fp9xteXAnrtysCAIuIPs23MrmelGIdPCqmvif0Wf3sTUFeVyuXAFsEgAgAQAIAEAVtYbPPdb9ArVPujWXNA8O31Dhtw8Pmui6LVtzETovir/L/kirLK5517OGmNlXSnalq5mN/kJzN+p80dIaFsUpL4l9sieg7xNgsqEFFWRKCeAJ0YuTshRLq5ToKObzFsACspcXoK2BKG7gh6m4+X1VjDcfQZUMm/c+KxJas3Y6CJo4qMYa19XhjHX/jI3A97CHAHu0K6DYLvUl5L7mRtRWgvM9SqfiK5zb7vtCp6f7UZ1LuInUA7HiSuu6NU1HApri2/b2K9Z9okLfIgQBAxHcea4npa3v0l4P2LNDiQ1x5YBAAgAQAIAEAVVSbuPirkFaKGlnhB+Hz+q0thu20qfr/tYyp3GYzo+LYliwG3XxH1iF1vdIO/DyY7D6GnXOlgS6sU8O3nLIVIRXIxUVZDjoBPS4sGxCUN3BIRIKSqWI66HgpKNWCbuyGpJGekYCTcLDlJqTNaMmlkMOp+RSqfMkVXmZzpGTHVYZIdhXQtJ/nNv0B9F0GwJJ1ZJcvcz9pyTpp+J6xUjtH++CxdvR/z9RS42afovpczaXdRMofg8CV1XR2X+RjHim0/nf3IK3eJC3SIEAQsRGx8Vx3Syn2adTzXuWKD1RBXFFkEACABAAgAJSgUxN1dGFxg7dvNaWwoOW0oPkm//lr3G1e4YbodN1lXik3B1YWDv6sZfot3bkZTqwiuXuPw67Jq7rMp0Yw8y0kIphRQEqXERjjYnO2GnyUc6sVqxrko6j8dFzPoq8sT/pRG63IkshaNgq8qkpasic29R1qfReoxmPduVVl3mby0ETRTP9O6Uvo3ub8ULmTt8Yzc/LMtTZFbqsVHxy+f9lbFQ3qT8D0WlrWzwwzs1bNGx4/zAH6qXpVQtVhWXFW+X/JkUXqiww5+481P0VxXfoP/AMl9n7Da8eJNXZFcEAMVjLtPdqsbb2G6/BT5x7Xy1+lySk7SKteZl0EgAgAQAIAaq3WYfT1UlNXkIyrVoaW8c4hhfI7aKNzzy0Bd9Fv9F6e9iKlTkrfN/wBEdbRIwvsvpi2gY93xTvkmd353aH0DVobQnvV34ZFuirQNeyMnYFZ8pxjqx7klqSY6I8T6KJ11qtCJ1uRIZC0cFXqVpTInNscUI0EACAFCkpsDLvpHXOnzCqSqR3mbCqwsNmB3Io3lzH9ZHmNSw3Ba4aEEEEbgixCfGVmmhbpoh+y2tyCowyQ9ulcXw3+/A8lwy87E6/zeK7PE0ltPZ/Z7zzX/AJLh7ephVIOjUzNvE/KQeS4PBYqeDxEai4PNeHFEko7ysW7XXFwvVaVWNWCnB3TV0UWrZCqQQCkaTVmBUTx5XELynaWEeFxMqXBPLyehehLeVxtUB4IAEACAImIu0A81PRWrEZDhbdwHeppOyuIQ/abUuZhkscf7yqfHTsHPrHta4f6c/quy6N0lRwUq0vibfov1kFTOdi9wvC2QxRxtFxGxrBf8oAvZYVXEzqScnxJt92sTgFClfN6DQKJSuAJoCFwRcDgzt5j1Td+PMXdZyatvP5FN62HMXcYgq296dCrF6C7jIJVGfeZZQiaKCUDLdMMLkDoq6k/iaW5y7CaM/HG62+l7eJ7lvbD2n/GqdXN9mX0f4fEhrU95GswTGIq2nZUwHsv0c370bx8THDgR/Q8VN0i2Xuy/lUlk+94Pn5Pj4+ZWpy+FltRT27J2OyTo7tZUZfxqr7L7r5Pl5P7iVqd80WC7orAgCJiEVxm5fouW6T4HrKKxEdY5Pyf4ZPRlZ2K9cGWgSACABKBXVzu14AKzSVojWd4dHd1+WnqnOLm1COrdg8TNdI6g1GMUtONYqGM1Eg4GV7S2MHvFwfMrudpzjgdnqjHkor3f7zIaUd93Nd74eQC46NVvN6Fjq0NurHdw8kyWIkxVTRwah3MqN1Jcx26jgvPM+qbvPmLZCJooiABADkasUeI1gVBPvMkQiQUCUWA4MrRxHqlUXyHbknwMTiGfDKl1bSAvp5T+107fnOwbAjf14HTsNjbS34fxsR5K/Fcn7Favhpd5I9DoquOeJk0DxJFILtcNe4g8iDcEcCFibZ2PLBy36edN6eHg/ZkMJ3yepZUlV913kfoVr7D25e2HxDz0jL2fsyOrS4omrsCuI5txZMqU41IOEtGrME7FPI2xI5LyTFYeWHrSpS+F2/fMvxd1c5VccCABKBVVB7TvEq3DuoaWWFMAFzsLuPgFq7DoKvj4t6Q7Xy0+rGVHaJj/AGd03vBrK9x1q6l5Yf8A8YzkjA+foFqbefW1lBvKK+rEpy3Vka99EeB+S56dJviTKoNmid3KN0JC9Yjg0ruX6JvVT5C76OTC7kfRNcJLgLvI4ITWmhbiJBQQA5Gp6PEaysfUuudVJKEd55GiqUbaDZldzPqUlkPUYrgckpRREooEITEM5TPlwqV81O0y0UhvPTjeHnLANu8j/a3VbO2nCvD+Pic75Z/F5+P7qZeKwlnvwPQ8Nr4qiJk9O8SRPFwRw5tcNw4cQVz22Njywct+GdN8eXg/ZlaE97J6lrR1P3XeR+i2dg7bc7YbEPPSL5+D8eT9COrT4omrryuV2IM7V+YXA9KcPuYmNVfEvqv6sWqDysRVy5OCABKBUTfE7xP6q5HRDQ6Y1YgwyreSR9i6MEfFd4ydnv7Wi6jorTyq1Xxsvchq6pHHRZnu9JTxBoAZEwWHAkXdrx1JUOMgq1WU78S0qKsXbKpp7vFUJUJrxGOlJD4Kh0IwQAIAEAcmMHcD0CRxT4C3ZwaZvJN6uPIXeYjaVvf6qSlSjmDmzLu3Kil3mba0ETRQSgcOlA4pVFscotjTqjkFIoIeqXMZe8ncpyViRRSM9DLLhkzqmlaZKaQ3qaduvjLGOBH05bdLs/aCqR/j4jO+WejXJ/uZjY7Bpf4lP1PUaCtiniZPTvD4pBdrhw5g8iDcEcLLnds7Ilgp9ZTzg/8A5fJ+zKMJ3yepcUc+YWO4XU7C2n/Lo7s3246+K4P8kFWG68hvEdh4qj0sS6im/wDuf2HUNWQFwpaBAAlArqhlpPEgqzB3gNZTe1V3/t7W8JKumafDrAfouy2BK2AqSXN/REM++jRvpvw+i5rD7Sayq/MtxnzKvGMRZTRPlmJDGC50uTc2AA4kkgLaoR69pU87kjkkrnn7+n1bI5z6dtNFGCQGTmTrnAcbDQXWzHZNJxtUbbK8qjkWeCe1dzpI2VNK+Jr3iIydrK2QgHKbtH4mm24DgdlQr7E3YuUJegzJvkelMqWnjbxWHKjOI505IeuohgIAEAKFJTAx0sgBNyoXFuTN6MW1kMuqOQSqHMlVLmMukJ3KekkSKKRy3U2FyeQ1T4wlLRA5KOpKiw953s0ep9ArcMG33ivLELgWdHg7dyNPxO+g2UzjSpIp1sU1x9Cy6mMC7W3O2a2nKxPJZuNqxqwvy4ooSqzk82YsRuweqL2C+G1DmiVl/wCFleQ0Pjb+E8QPoF0Gx8csfh5UMRm7W81z81/ZBUjZ3Rv4nlrgbdnncfCeNllYfCVdmbQTveN7ecXx9PuhXJTgOVlQHEAcLnx4J/SjFqpOFKOaV8/H+hKEbZkdcoWAJQBkqrpk6KeRj6Z74GEASxEPcDlGYOiNjob6tuugewm6MJxqLeavZ5eVn+bDU29EW1Fi0FWwvppGvyHUatc0/hexwBadNiFmVcNWwst2tG1/l6PRhdMrfaawuw57hb7GSCc35MkF/lddT0ae9hatPx+6sQ1O8jTU04e0EcQD6ri5wcXYstWMb0vc2pr6OhPwtvWSj8TYyWxsPMF2YkflXXdFsO7TrvTur7v2GatIaxzpZNBUPY2CIszxsjc90kZeX5A45gxzAAX8S3biuuFc87Gb6dQubkDvtP22GeqdGDZj3tbHHFGDc6Rx356g/eTal3Fpa2Y2WR6cHXXJtNOzLaZ2yQjYqOUIy1QjinqSGVp4i6glhlwZG6K4EhlQ08fVQSozjwInCSHgmwGGBfufFLLVnUR0ETRQSgWmHM+y0Buc17b/ABEf0WpTlGFHelkZtaSU3ctaSjIHa+faPnwWTX2s3lSXq9SnUqt5RJmQcdfFZM606jvJkFinf0ppA/qDVQZwQ3IHtvmHAm+9xstSVLGTopqm922tnpzGpK45iNO2ZkjXgEHKPDXh33t6IwU3Rg6kdYtMmcVoV3RDEus6+jfcT0h2cPjicLscx3Efpouo2jShtDAxr09VmvLin+8CpnCdmX9TO1rA99mtaxz3EfhaCSAudjS6904W1/bD9LmC6NYjPPUFzT1b3j3iRnxMjhvaKN4J0kLRbTkeWuzjsPhv4ri4rs5RaybfH0uK0425noD27gAG25N7k2vfuXN1pwovq1FPIFnmVOIdFaWRzZXR2ksBmY50ep4uymzt9iCtV7QrUKale6slZq6EWuR1gOBx0rXBt3ulcXOfJYuOWzWgkAXsFWxu0OthTnKC0t4eItm2xOmGVuH1rnAFnuznBrtiRqGnuuB6roNgYdw6yolaMt23pe/3Iaj0Q10ckc+lpnuAY90cQeBcC7o2kixWHiqVOrVkkslNr0uWs0vQjdK6BsjBUR5Y5qbM5j+Nh8THHi08lb2PjHTxToKPZfLnzI5Rccwq8YppaeBlSWRe8wl/VvF3WtcjLrsbeYXZBvIyOA0U2IQSQRNhgpGOaWyxska+ZzC1xcM47Y0Ha05arMxe06WHk6esrXsuHn+BnC3A9EZDkAGuw37hYarnoYiNftJ3L0bWyFTxwIAEAORyEbEpNyL1QxxTMs/c+Kzpas3Y6CJBSzoMHc/V3Zb8z5cFVq4mMMlmylWxkYZRzZf08DWQ2aLAX/8ALiVb33PDXfIxqk5TneQ8sEcZfpFWzOeYYSBaJ0jjoSW66N03sPmu02FsmjOl11VXfDkQzk27IylR7P6cRvdNJTxQkBzntjBedMxyzSOswdzW89V1g6McrsmNj/4SWlhfLQVDogS5xeaZ52f+aN2l9rLK2ngVWpuVNLeX1tw/A/uvwJuLVLaWvpKoRhrZz7rLJnJytf8AuyBa1s3HuCobCxVOop0LW4288mNxFNpJmvxLDhIwxybWtoSL63B0WBiKlfZ+IirWcdG9JL9+Q2NpIoIYWUAMUMT5p5y6R4Dhmc1umeWR9mxRtFhcngbArQjDFbUl2Ybkbau9kvDnf/kRtRzbO4OkEpjE0tMx0GzpqWpbVtYBu6RjWtcbccocr1To85JPeTfOzX0Td/oM6zgRMXxCWSmmrYQ+op4z1UUMDi33kNfkknfI0F2QOzANb+Ekk3AbqYXZNGiry7T0zWXyzGubbJdI18eHMq6eKRjxC+Z1NNLI8aauZnf2mm17HThcK7/EoXUtxZeCGbz0uUnSajrainmdLKJ2ujGSnp2CIbi1pHZi82PEKfdyBNJll0Mr3TUced15YzllJGVzZWCzmuZbcaa8fNef7QTwteVNRtndeRfh2lchy4qK2d8UQApYLuqKjN2HObqYWfqXX0sug2Rgt3/MTjaT0Xhz9Rj7TtwRM6JMFWXVj42hpuynDhf7FrjZ+UjTNy5eKzNvbUlGtGlSfd183w9F9/ATdvnzNWyOwsGho20PDkBwC56eLjZ7sbN6sN0cc0HdU4VJQe9F2Y9ZEaWntstnD7RjLKpk+fD+iWM+YwtMkESgdMToiMz9PSPkcQ0cdTwHiVkVqkYNuRrTrQpxvJmgoMJbHqe07mdh4BZtXEynkskZdbFzqZLJFgqxVOHM3tx3/r4qenXlCLjwYjQr32GqhSuxyVzB9N6iRlTQGJ4jMsxhMmW5aDYtG9iLl2/C67bo3iZSU6T0STQypTSaK+twtr6mlidTe7yPfKJJWmJ0TxkLndQHZu2bXF2ggZl1AWztYl9PKcRUNPQxFxFRPDTNL3ZnBhdmN3HcAAD0Uder1VKVR8E38hZLJR5l3jmCR1VM6nkvlcGgEfE0tsWuHeCB815zhsXPD1lWhqvfVFuUVKNmZXop0zxWdphiNDJ1d29ZOJBNla7JmkjY+99OIGvNelQ7cU2lz5mTJJGs6GxvmlxGGuc2SaRsAcWN6sGndE5rWsG4Af13mb8VLYY9FY0PRPoxT4bTuhgL8he6RzpHBxJLWtJJAAAysaNhshKwjd2Zb2edIYaen6ma0EJlnkpZD2YnwyTPka3NsxwzXym12kWvrYTFa5Fl0n6TRSQywULmzzyscy8fbZEHDK6SWQdkWBNm3uT5kF+QJcyGKWTqw0uyhrLAN37LbC58ko08/wChmEV1bHJnf7vS1EjpJXR6SyusGlkepyt7ABvyO6oVMHRq1lXmrtKy5L05l2nF7tloX87WVJGG0LclHCR7zIzYgG5p2O+8533iq21NoxwlK67z0Xv5L7j7X7K0NtA0MDQwBoaAABoABoAByXnk25NuWdya2ViwikuFXlGxG1Y7TRAQA3JCD4q3h8ZUo5LNchyk0RJIiFuUMTTrLsvPkSqSYMVyAMmxxhosAAO5cdOTk7shbbd2dJogIA5e+yVK4qVyI99ypkrEyVivxnCYqqMxTtzNuCNS0tcNnNcNQQrOGxVXDT6yk7MJRUlZmUd0Ilp5DJQVLYy4WvPE2oezgTHK4XAPK1l0OG6SyStWhd81l9CLqXfsshYg2SL9mxWUzwTlpiqw0RmmnG17fAL6g7b8L228BtOljU1az5Xvl+6jZwccpZ+JaxYzPRDJiAL4gBkrIxdjxs0SsGrH7a7HdZOO2BeW/Q0/0/j+ySNW2UvmRcEnbUYj1tOWGKKBzZHtcCHmZwe0ADcgsBJPNa+xqVWFN9ZlnknwS/JDj5wcko/M0uIUQc9sjJHwzsBDJIrFwBtdrmEFr26DRwIWw0UUyPW0dVUDJU1TnQn4o2xxxCQcpCztEcwHAHiEluYt+RO90YG9uxAH3rZQB+X4QE4aZs9NoPeoaWnAe17y1z22EY0cLMt8RuN9kzeV7IfuO12auWpa34nAcufonjDznF6S1XHS0s08LKkyvqI2uuA2xeXt0+yDnAjQ63WftDEfxqEqi14X8WWsOpTlu8De4HRxQRNhhYGNZsB+pO5J4krzvFValWo6lR3bL8oKGmhPVYadNdbUIauDVybFJdQSjYiasdpogIACEsZOLugGvdhw0WzhNozSakr/AEHb7HVjPUaCQDl77JUripXIj33UyViZKxylHAgBpxTlkPSGaujZKxzJWh7HCzmuFwb8PFWKMpQkqkXa3FDZJNWMrKKjD+zE33ujIt1JsZoW8oydJG9x1XXbP25Cst2t2Xz4P8fbyIuoms45oqK2qw/qZanDZm0lTG0udEPsesyHMYpYHaa2tpx24roE+JWlGEkb3DagSRRyAWzsa+3LMAbfNSopMyHtHdVwhlRTzSsiFmysZl7IvpILg23seG3emzus0PhZ5MiCtwW3WVNfXVvKGQTBt+XVhjWjzNkl4jrS4Ip24w3EcUpBBA2nhgu2NrAA4RtzPLnW0B7htfjdNT3pIW27FnqcNGxuoFzzOpUxCZ3HJjS1RqXxudBJC1j5GNuYTG4kF43MZDjrwsVkbXwEsXTW480XMJWVN5l3BLs4aggEd4Oq4SpBpuMlZo1WlJFi031CqtWKzVhUgh011jcIauDVyZFJcKCUbETVhxNEBAHTFaw3EazlVnqOOXvshK4qVyI991MlYmSscpRwIA4eUqQqRyB6KWMb5vQVsHFEpXFSKirfdx7tFYgrRLtKNomV6aYOJWRSNhEropo5HtAGeWJt88Y4m4I07ltbIxio1bVH2WvRPIrYyi5wvFZmswTF4qmMmC4DDkLXNLHMI+65h1Gll2kZKSvHQ5+UXF2ZNlpWvBDxnBBBDtiDuMuyWwh5rjvsvfnLqR7Mh+5ISCzuDrHMPHXxUbp8iVVOZoOhfRNtAHSTPa6Z4y3Hwsbocrb6m5Aue4J0Y7o2U7mkNW537th/mdoPLmnjCi6asmZRTSZxmaBcWuAwua15A0uQ0kjwTXoOjqMUGFVEcbTQVUVZA1oDWSOaSAB8LZWaW8du9ZGL2VQxGdrS5r8GjCc4913RZ9HOkbJnuhe18E7fihlGV45lv4294XI7R2XWwvalmua09eRL1kama1NCskQEAdNdbUIauDVyZFKCoJRsRNWHE0Q7jVvC8fQbIae+yrWux6VyI991KlYmSscpRwIAQlCQDYHEqaMeL0HA4pJSv5CpDU77NJ7kQV3YdFXaRTq4XiqxzGhBlYxhlnlNoom7uPMn7rRxKvYHAzxUrLJLV/vEgr11SXiN+zSmnIqamfKPeXts1ttDEZI3Gw2ubD/Lfiu3w1GNGmoR0Rz9eo5zu9TYumHC7jyGvz2CsEJXV2Kxx6SzRxflDg557gN7+AKS6FsytOPxDWKGaX87x1Q8bzEG3gEXCxVUvSqsqnPFOyCKJunWkvmDncQwWbmtztZZuN2nDDZWu+Rdw2BlWz0RKZgLpx+11U84vrH2YojY3AMbB2htuSufxO3sRLswSivm/wB9C5/AhTeeYVHQ6C+anL6STg+ncWerBoR3Krh9tYqk+095eP51HSw8Hpl5Fbiwl+zixBwuCBTYjGMr4ZD8LZ2jZrjYHh9Ojwm0KGNi4NZ8Yv8Ac/uVKlOUNfmX3R/pa03p61zIKuJ2RzXHKJLWtJGToQ7e1/kuX2lsarQqN0ouUNcuHg/yOhUTyepqWm4uNQVitWJASAdNdY3CGrg1cmxSXCglGxE1YejVvBrX0GSK+R1yonHddizFWRygcCABAHB18FNCGV3oKsjlxSSlcckImikLEZNh5qeiuJPQjxKHHMVZTQulfrbQNG73HRrR4lX8LhpYioqceP0RJVqKnFyYxgdO2gidX1+tXUaBoF3gHVlNC0/e01+ey7ijSp4emoxyS/bsyHJt70tWR8IwSt+0lZMymZNI54pizr2Rhxu4kkjtk62GgJKxa/SKnTm4wjvLne2f4FeDcu9ky0d0X6z+JqqmYfhEnUx+GWIAkeJWZW6RYqfcSj6X+/4JI4OmtSuHQVsWY01TNENTlsyQerhf1Kko9Iq6ylFPx0B4OEmRf/Tgf+/mlmH4XEMYfFrAM3mVNW21iJq0bLyLdPZ1GLu8y5jjDQGtAAAsABYAcgFkyk5O7L6SSsiXRP1tzUNRZXIqyyuTVAVjK+0qUiicB8LpI2yHezC4E/MBa+xIxeLW9wTt5lfFN9W7Gbjp2SC0rjLdrWtfJldZjRZjLgfCAd99V3SijGc2xKPr6Uk0kro+cTyXxH/Kfh8QqWL2bh8Sv8SOfPR/MkhWlE3XRTpi2pd1MrepqQL5L9mQDd0TuI7tx3ritp7HqYPtLOHPl5/kuU6qkahYxKdNdbUIauDVyfTSghWMJBpy9PcgmrEIqCXeZZQiaKCAEKkhC+b0AbcUspXHpCJooIAqKmTM4ny9FcgrKxcpxtGxmI3RzVUlTUG1Hht9/hkqLanvy3AA5kLsdj4XqqPWPWX24fkzcVU3524R+5Jw1klTJ75UiznD7CI6iCI7f8x25Pksza20HVk6NN9la+L/AAWcLQt25a8PA1kI7I8FzM3mOlqztNEBw0SoCgK0C+IgU6Y6xB5IaurCNXVizBVQonFRA2RrmPaHNcCHNIuCDwKdCcoSUouzQjSaszD13QmaIl1HICzfqZb6fyScu4rp8J0gSSjXXqvx+PkUauCvnEgZp22bUUs0ZGgcG9a3wzMvp+i3KW0sNU7s19vvYpTw846oqsSqHEt6lk3vEbwY7RPuHA+GoOvin16lCdNxqNWeuaEhGSeR7jG4kAkWJAJHIkaheXySTyNE6TQHqfj5fVXsF8Xp7kczkqlLvMmQiaKKBz2T4Rvm9BBl7rp0pXHpWETRwIAaqX5Wk/3qnwV2OhHelYwvSzHHRWgg/fyAm/8AhM2Lz38gui2Vs/8Akz3591fV8vyLjMT1UbLVmWxLEgMPpaeO7hG41FXmB7TxKD1Zv8V7uPkOa62UG4OMcsrGV1iVj0wG687eR0JbNCqMqAkAECFHOLOcO8/qtCOiL8XeKG0o4EAT6R92+GigqKzKlVWkPqMjBACtdbUI1Bq+RYwvDhf+/AqPXsy9H+8PsVJR3WdEKNpp2YgiaA/T8fL6q/gvi9PcZM4Koy7zJUACWMb5vQGxuV90rlcdFWOEg8EACAK/FZwBqbBoLj3Af2VZoQb045E9FWTkzybDJzM6Spf8Uzja/wB1jdGt+XyXpOEw8aFJQjw/WYOIqupNti45/Dy/yFWHoRR1PQ8EdmhgJ3McXzaF5xiVu1Zrxf3Ong/8NPw9jQLPK4iQUECFNWiz3eKvU32UXafdQwnkgIAkUb7OtzTKiuiGsrxuTlXKwIAEAO00lj3FNnG6GVI3RYApiakt2Xo/3h9iqIQmNNOzFHqbj5fVXcF8Xp7jJnNlU3btt6ElzmRya5b3kOihlBICABAAgQyXTKpIpal4/wAJ9vSwWvs6CeIpx8UWaq3aL8jE4bHlijHJjf0Xoa0OaepG6Qk9Q5rfieWMaOZLhom1JKMW2Opq8j1DDIMgjZ+BrW/6WgfRebVp7zlLnf6nTtbsLFsqRXBAAgCqxIdvxAVyj3S1R7pEUpMCAFabG6BGrqxaNNxfmqrVsik1Z2FSCAgAQBNpZbi3EKGcbZlepGzuSAUqakrS9H+8PsRDtPx8lcwas5J+HuMmcPKo1Zb0iVIZcU0lQiUUEACAGauSzT36J9NXkPpxvIy3SamMlJOwal0T7eIFx+i1cFNQxEJPmievHepyXgYrC5w+Jjm7ZQPMCxC9CWhzDWY7g9OamtYBrFTHO88C+xDG35318isfbOKVKg4J5yyXuX8BRcp73BHpVGO15FcRU7ptVe6T1WK4IAECFbio1ae79D/urVDRlqg8mQVOTggBUATaN9225KCos7lWqrO5IUZECABAHTHWN0jVxGrqxYNdcXCrtWZVas7EmmO/ktLAzumnnp7kNQYlKzms2WYobQPBAAgAQBX4jJqBy19VYpLK5YoRyuQ1MWDJ1HQWMyOdFNLCxxu6Nlrd+U/dHqtultytCG60m+f55lCeApylc0OFYZHTxiOJuVvqXHiXHiVlV8RUrz36juy3Tpxpq0S8w+ifcnKQLcdFRq1YWtchrVoJWuWLaA8T8lWdZcEVXXXBDgoBzPyTeuYx15HQom9/qm9bITrpDU+FRvte+nenxxM46D44mcdCO7AI+BePMf0Uixk/AkWNqeAxJ0e/C/1H1BUixvNEix/OJEmwSUbWd4Gx9Cpo4um9ciaOMpvXIiwtLH2cCL89FLK0o3RLNqcbomqArAgAQAIAkUsljY8Uycbq5FUjfNFlTcfJWsB8Xp7lSpwIzt1Sl3mWloImiggAQAhKLAU8r7knmVdSsrF6KsrHCBwJQNJh9C1gBtd1tT/RZtas5u3Aya1aU3bgTVAQAgAQAIAEACABAAgBueFrhZwBH97ck6E3F3Q6M3F3TKSrhyOI81ehLejcu0570bjKePBAAgAQBbYdLcHmLfVWcHGzl6e5SrxsxpyoT7zJ0ImiggAQBHrX2ae/RSUleRJSjeRVqyXAQAJQLWgxbKA1+oGxG48RxVWrh97OJSrYXee9Et4ahrhdpB/vkqcqcovNFGUJRdmh1MGggAQAIAEACAOZJA3VxA8TZKot6CpN6FZWY2xujO2fQevFWqeEk+9kWqeDnLvZIqoakvJLjc3urcoKCSRbnTULJaDqYRggAQAIAlUPHy+qvYL4vT3IavAfKy595ghE0UEACAK7EJLutyHzVmkrK5ZoxsrkRSE4IAEACUCxpR2Qq9TUq1O8SWzOGxPqonFPgROEXwOxVv5/JN6uI3qonQrXd3ok6qInUROZK99ja17Hh/uljRjcVUIXKl2NyniB4NCtrCUi2sHS5DMmJSnd7vLT9FIqFNcCRYemvhIznk7knxN1IkloSpJaHKUUepn2cO/RNmrojqRvEsFWKgIAEACAJVDx8vqr2C+L09yKrwJhCrSjG7yI0xLJN2PILsLI3Y8guwsjdjyC7KudozHTiVbjGO6si3BvdQ3kHIJ26uQ+7DIOQRurkF2GQcgjdXILsMg5BG6uQXZMiHZCz6i7bIZanSjsICLACLAI7YpUswWpVZByHotjdXItXYZByHojdXILsMg5D0RurkF2GQch6I3VyC7DIOQSbq5BdlnlHJVt2PIp3YZRyRux5BdhlHJG7HkF2GUckbseQXZIo2jXTl9VcwcV2suXuRVXof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445" name="AutoShape 5" descr="data:image/jpeg;base64,/9j/4AAQSkZJRgABAQAAAQABAAD/2wCEAAkGBxQTEhQUEhQUFRUUFRQWGBgWFRQUFxUXFxUWFhYVFRUYHSggGBomHRQUITEhJSkrLi4uFx8zODMsNygtLisBCgoKDg0OGxAQGy4kICQsLCwsLywsLCwsLCwsLCwsLCwtLCwsLCwsLCwsLCwsLCwsLCwsLCwsLCwsLCwtLCwsLP/AABEIAQoAvQMBEQACEQEDEQH/xAAbAAABBQEBAAAAAAAAAAAAAAAAAQMEBQYCB//EAEQQAAEDAgQCBwUFBgQFBQAAAAEAAgMEEQUSITFBUQYTImFxgZEHFDKhwSNCUmKxJDM0ctHwU4KS4RWDk6KyFiVDVGP/xAAbAQABBQEBAAAAAAAAAAAAAAAAAQIDBAUGB//EADoRAAIBAgMECAYCAAUFAQAAAAABAgMRBCExBRJBUQYTIjJhcYHBQpGhsdHwFOEjJFKy8TNicpKiFv/aAAwDAQACEQMRAD8A9HZNfYryepKak82bThunWY80zrJc2JZBmPNHWS5sLIMx5o6yXNhZDbyeZTlUlzY5JHOY8yl6yXNjrIMx5lHWS5sLIh4iDYEE8t1NRqy0uT0LXsVslUG/E8Dxdb9SrKdSWl/qTvdWpHGMRf48f/Vb/VSdViP9Mvkxu/T5r6GqwOqa6JtntduNHA8SsnFKpGo73M3E26x2LC6rb0uZAR8RktE8/ld+ikouTqLPiS0Y3qRXiY/rDzPqVtb8uZt7q5B1h5n1KN+XMN1ciTRE3JudO8qOpUla1yGtZK1iXnPM+qh6yXNleyDOeZ9UdZLmwsh2nBJ3Nh3psqsktWMm0kTsx5lV+snzZWshcx5lHWT5v5hZBnPM+qOtnzfzCyDMeZTozqSdk38wsiRTHffh9VsYG6urvh7kc0ioDyDcc1lzV2zSaTVmTYpA4KvKNitKLiztNEBACEIAZkcGglxAAFySbADmSpIpydkPuZWTpc6d5iwyndWPabOeDkgYfzSOsD5b810GD6PVqvarPdXLV/16/IrVMTGOhKHQutqNa7EDE07w0jQ0eBkdqfRa7o7L2f8A9Rq/j2n8v6K/XVZaEyn9m+GN1fC+Y85pZHE/MKCfSbB08qcG/khjhOWrJg6EYZ/9GH/u/qof/wBXC/8A0n/7f0HVPmRZ/ZxhjtWQvgdwdDLIwjv3KsQ6SYKrlVi15q6E6ua0Ih6HV9PrQYk+UD/4asCQHu6wajyAU/8AC2Xj1enu3/7cn8vyg35R1INf0zmhaYcTpX0rnENbK09bA/UffbfL6nyWRW6N1KM1OjLeXJ5P8MtYWtFVE5DkUgcA5pBBFwQbgjuKoyi4uzN9NNXR0miljTMs0d+qr1HdlSo7yHUwjABAFhDHlFlXlK7Kspbzudpo0EAKnRi5OyAVXIQUVkIP03Hy+q0MH8Xp7kdQp3blZcu8zTQrHkG4TWrrMJRTVmTopA4KCUbFWUXFnaaIQsZxaKlidNO7KxvqTwa0cXHkp8NhqmIqKnTV2xspJK7M3Q9H6jFCJsQzU9Ho6KlaS2SUcHTngONu/ha57SjhcJsml1tV3lz4t8or98WUp1ZTdkb2liZEwRQsbFG0WDWANA9FzmP6QYjEXjT7EfDV+b/AsaSWoqwCUEACABACpYycXdPMQWbLIwxzMbIxws5rgHAjvB3XS7P6SVqVoYjtR5/Evz6/MilSTzR57jvQiajvPhd5ISS6SkcSbczAd7/l/XZdRUw+G2jSVSDvya18n+GPoYqpRduA3gWJx1TA+MnezmnRzCN2uHArlcVh54aTjP8A5N2FeM4b8TQrNK4IAk0kXH0UdSXAhqy4EpQkIIAVOjFydkAquwgoqyEBOAfpuPl9VdwfxenuR1CnduVly7zNNCJop0x5BuENXElFNZkior2RxulkcGsY0ucTwAUcKM5zUIq7ehVmtzUz3RfC3YhI3EaxpEDCfc6d2oI4VEg4uPAHb0Xb0qdDY+FdSecn82+S8F/ZnTnKpKyN1I8k3K4fGY2ri6rqVX5ckuSJYxUVZCxQl23qpcDszEYyVqSy4t6L98BJTUdSZHQjib/Jdbhei+Hgr1pOT+S/P1K8qz4Dwp2j7oWvT2TgqfdpR9Vf73GOpLmNVMjW6AC/hssva+NwmCjuQpxc3wssvF/jiPpxlLjkV5K4Gc3OTk9WWkrCJgoJQO4pC06LQ2ftKrgqm/DTiuD/AHmMnBSWZienPRx0LzidA3ttF6mEDSeMaueBweBfbffx7+cKG08MpR0enNP91RHSqypSsO4ViLKiJksRux4uOY5g8iDouIr0J0ajpz1RrwkpK6J0TLmygk7K4SlZXLABV27lYEggqdGLk7IBVchBRVhATwBAD9Nx8vqruD+L09yOoU5Op8Vm1IuMmmai0EUYAgDM19McRr46EH9nhtNVkHcaGOLzNtO+/BdXsDBpReJn6eXFmbjavwI9JeRoGgBrQA0DQADQADgua2xtB4zEOS7qyj5c/Ugpw3UOU0GY9wUmxtkvHVLyygtfHwQlSpuos2tA0C9HpUoUoKEFZLgVG7iqQQYqp8o7ysXbO1o4KnaOc3p4eL9uZJTp7zKwm683qVJVJOc3dvUuJWEUYoIAEACAHqeSxsdjut7YW0nhK+5LuSyfg+D/AD4EVSG8jzWsoP8AhuJdU0EUteXPjHCKcavYOQPAd45Lp9u4NVKXXR1j9V/RJg61nus2FPHYd5XDTldlqcrscTBgqdGLk7IBVdhBRVkICcAIAEqTeSAfpRv5fVamCwzs2/D3GVOBl2ykHe3I/Q9yoytPsyNxwuiRHUcHaFVJ0nFkUqds1oLW1IijfI74WNc4+DQT9ElKm6k1Bat2+ZFKVk2N+y6gLKJ1TIPtq95mceOS56tvhlJI/nXWbbrrB4BUYay7K8lr++JhpudS7NYxtyAOK4XD4eeIqxpQ1bsTt2Vy2iYGiwXq2EwsMLRjShovrzfqUZScndnasjTl7rAk8FFXrRo05VJ6JX+QqV3YqZX5iSV5RjMVPFVpVZ6v6LgvQvRjuqxwqo4EACABAAgBhktnlp8R6bKVxvG4hWe0LC3VOHSdXpNBaeI7kPiIdp4tDh5r0TY2JWMwSU82uy/3yK0luTyG8BxIVNPFO3aRjXW5H7w8jdcPiqDoVpU3wZfi7q5PUMYuTshRVdhBRVhATgBABdTU6Mp+QqQAK9TpRihdB6nO/l9VcoO9xk0ZJ+58Vhy1ZvLQ6BvofI/Q9ycmpKzEatmig6cVLhTCAHWoligHPtu1t5A+q0Nk4dTxabXdu/b3KO0HGNK645HqpgEbWRt0bGxrRbTQCw08lW6U1t7Exp/6Y/f9RjUVlck4czUnlorHRXCqU513wyXm9fp9xteXAnrtysCAIuIPs23MrmelGIdPCqmvif0Wf3sTUFeVyuXAFsEgAgAQAIAEAVtYbPPdb9ArVPujWXNA8O31Dhtw8Pmui6LVtzETovir/L/kirLK5517OGmNlXSnalq5mN/kJzN+p80dIaFsUpL4l9sieg7xNgsqEFFWRKCeAJ0YuTshRLq5ToKObzFsACspcXoK2BKG7gh6m4+X1VjDcfQZUMm/c+KxJas3Y6CJo4qMYa19XhjHX/jI3A97CHAHu0K6DYLvUl5L7mRtRWgvM9SqfiK5zb7vtCp6f7UZ1LuInUA7HiSuu6NU1HApri2/b2K9Z9okLfIgQBAxHcea4npa3v0l4P2LNDiQ1x5YBAAgAQAIAEAVVSbuPirkFaKGlnhB+Hz+q0thu20qfr/tYyp3GYzo+LYliwG3XxH1iF1vdIO/DyY7D6GnXOlgS6sU8O3nLIVIRXIxUVZDjoBPS4sGxCUN3BIRIKSqWI66HgpKNWCbuyGpJGekYCTcLDlJqTNaMmlkMOp+RSqfMkVXmZzpGTHVYZIdhXQtJ/nNv0B9F0GwJJ1ZJcvcz9pyTpp+J6xUjtH++CxdvR/z9RS42afovpczaXdRMofg8CV1XR2X+RjHim0/nf3IK3eJC3SIEAQsRGx8Vx3Syn2adTzXuWKD1RBXFFkEACABAAgAJSgUxN1dGFxg7dvNaWwoOW0oPkm//lr3G1e4YbodN1lXik3B1YWDv6sZfot3bkZTqwiuXuPw67Jq7rMp0Yw8y0kIphRQEqXERjjYnO2GnyUc6sVqxrko6j8dFzPoq8sT/pRG63IkshaNgq8qkpasic29R1qfReoxmPduVVl3mby0ETRTP9O6Uvo3ub8ULmTt8Yzc/LMtTZFbqsVHxy+f9lbFQ3qT8D0WlrWzwwzs1bNGx4/zAH6qXpVQtVhWXFW+X/JkUXqiww5+481P0VxXfoP/AMl9n7Da8eJNXZFcEAMVjLtPdqsbb2G6/BT5x7Xy1+lySk7SKteZl0EgAgAQAIAaq3WYfT1UlNXkIyrVoaW8c4hhfI7aKNzzy0Bd9Fv9F6e9iKlTkrfN/wBEdbRIwvsvpi2gY93xTvkmd353aH0DVobQnvV34ZFuirQNeyMnYFZ8pxjqx7klqSY6I8T6KJ11qtCJ1uRIZC0cFXqVpTInNscUI0EACAFCkpsDLvpHXOnzCqSqR3mbCqwsNmB3Io3lzH9ZHmNSw3Ba4aEEEEbgixCfGVmmhbpoh+y2tyCowyQ9ulcXw3+/A8lwy87E6/zeK7PE0ltPZ/Z7zzX/AJLh7ephVIOjUzNvE/KQeS4PBYqeDxEai4PNeHFEko7ysW7XXFwvVaVWNWCnB3TV0UWrZCqQQCkaTVmBUTx5XELynaWEeFxMqXBPLyehehLeVxtUB4IAEACAImIu0A81PRWrEZDhbdwHeppOyuIQ/abUuZhkscf7yqfHTsHPrHta4f6c/quy6N0lRwUq0vibfov1kFTOdi9wvC2QxRxtFxGxrBf8oAvZYVXEzqScnxJt92sTgFClfN6DQKJSuAJoCFwRcDgzt5j1Td+PMXdZyatvP5FN62HMXcYgq296dCrF6C7jIJVGfeZZQiaKCUDLdMMLkDoq6k/iaW5y7CaM/HG62+l7eJ7lvbD2n/GqdXN9mX0f4fEhrU95GswTGIq2nZUwHsv0c370bx8THDgR/Q8VN0i2Xuy/lUlk+94Pn5Pj4+ZWpy+FltRT27J2OyTo7tZUZfxqr7L7r5Pl5P7iVqd80WC7orAgCJiEVxm5fouW6T4HrKKxEdY5Pyf4ZPRlZ2K9cGWgSACABKBXVzu14AKzSVojWd4dHd1+WnqnOLm1COrdg8TNdI6g1GMUtONYqGM1Eg4GV7S2MHvFwfMrudpzjgdnqjHkor3f7zIaUd93Nd74eQC46NVvN6Fjq0NurHdw8kyWIkxVTRwah3MqN1Jcx26jgvPM+qbvPmLZCJooiABADkasUeI1gVBPvMkQiQUCUWA4MrRxHqlUXyHbknwMTiGfDKl1bSAvp5T+107fnOwbAjf14HTsNjbS34fxsR5K/Fcn7Favhpd5I9DoquOeJk0DxJFILtcNe4g8iDcEcCFibZ2PLBy36edN6eHg/ZkMJ3yepZUlV913kfoVr7D25e2HxDz0jL2fsyOrS4omrsCuI5txZMqU41IOEtGrME7FPI2xI5LyTFYeWHrSpS+F2/fMvxd1c5VccCABKBVVB7TvEq3DuoaWWFMAFzsLuPgFq7DoKvj4t6Q7Xy0+rGVHaJj/AGd03vBrK9x1q6l5Yf8A8YzkjA+foFqbefW1lBvKK+rEpy3Vka99EeB+S56dJviTKoNmid3KN0JC9Yjg0ruX6JvVT5C76OTC7kfRNcJLgLvI4ITWmhbiJBQQA5Gp6PEaysfUuudVJKEd55GiqUbaDZldzPqUlkPUYrgckpRREooEITEM5TPlwqV81O0y0UhvPTjeHnLANu8j/a3VbO2nCvD+Pic75Z/F5+P7qZeKwlnvwPQ8Nr4qiJk9O8SRPFwRw5tcNw4cQVz22Njywct+GdN8eXg/ZlaE97J6lrR1P3XeR+i2dg7bc7YbEPPSL5+D8eT9COrT4omrryuV2IM7V+YXA9KcPuYmNVfEvqv6sWqDysRVy5OCABKBUTfE7xP6q5HRDQ6Y1YgwyreSR9i6MEfFd4ydnv7Wi6jorTyq1Xxsvchq6pHHRZnu9JTxBoAZEwWHAkXdrx1JUOMgq1WU78S0qKsXbKpp7vFUJUJrxGOlJD4Kh0IwQAIAEAcmMHcD0CRxT4C3ZwaZvJN6uPIXeYjaVvf6qSlSjmDmzLu3Kil3mba0ETRQSgcOlA4pVFscotjTqjkFIoIeqXMZe8ncpyViRRSM9DLLhkzqmlaZKaQ3qaduvjLGOBH05bdLs/aCqR/j4jO+WejXJ/uZjY7Bpf4lP1PUaCtiniZPTvD4pBdrhw5g8iDcEcLLnds7Ilgp9ZTzg/8A5fJ+zKMJ3yepcUc+YWO4XU7C2n/Lo7s3246+K4P8kFWG68hvEdh4qj0sS6im/wDuf2HUNWQFwpaBAAlArqhlpPEgqzB3gNZTe1V3/t7W8JKumafDrAfouy2BK2AqSXN/REM++jRvpvw+i5rD7Sayq/MtxnzKvGMRZTRPlmJDGC50uTc2AA4kkgLaoR69pU87kjkkrnn7+n1bI5z6dtNFGCQGTmTrnAcbDQXWzHZNJxtUbbK8qjkWeCe1dzpI2VNK+Jr3iIydrK2QgHKbtH4mm24DgdlQr7E3YuUJegzJvkelMqWnjbxWHKjOI505IeuohgIAEAKFJTAx0sgBNyoXFuTN6MW1kMuqOQSqHMlVLmMukJ3KekkSKKRy3U2FyeQ1T4wlLRA5KOpKiw953s0ep9ArcMG33ivLELgWdHg7dyNPxO+g2UzjSpIp1sU1x9Cy6mMC7W3O2a2nKxPJZuNqxqwvy4ooSqzk82YsRuweqL2C+G1DmiVl/wCFleQ0Pjb+E8QPoF0Gx8csfh5UMRm7W81z81/ZBUjZ3Rv4nlrgbdnncfCeNllYfCVdmbQTveN7ecXx9PuhXJTgOVlQHEAcLnx4J/SjFqpOFKOaV8/H+hKEbZkdcoWAJQBkqrpk6KeRj6Z74GEASxEPcDlGYOiNjob6tuugewm6MJxqLeavZ5eVn+bDU29EW1Fi0FWwvppGvyHUatc0/hexwBadNiFmVcNWwst2tG1/l6PRhdMrfaawuw57hb7GSCc35MkF/lddT0ae9hatPx+6sQ1O8jTU04e0EcQD6ri5wcXYstWMb0vc2pr6OhPwtvWSj8TYyWxsPMF2YkflXXdFsO7TrvTur7v2GatIaxzpZNBUPY2CIszxsjc90kZeX5A45gxzAAX8S3biuuFc87Gb6dQubkDvtP22GeqdGDZj3tbHHFGDc6Rx356g/eTal3Fpa2Y2WR6cHXXJtNOzLaZ2yQjYqOUIy1QjinqSGVp4i6glhlwZG6K4EhlQ08fVQSozjwInCSHgmwGGBfufFLLVnUR0ETRQSgWmHM+y0Buc17b/ABEf0WpTlGFHelkZtaSU3ctaSjIHa+faPnwWTX2s3lSXq9SnUqt5RJmQcdfFZM606jvJkFinf0ppA/qDVQZwQ3IHtvmHAm+9xstSVLGTopqm922tnpzGpK45iNO2ZkjXgEHKPDXh33t6IwU3Rg6kdYtMmcVoV3RDEus6+jfcT0h2cPjicLscx3Efpouo2jShtDAxr09VmvLin+8CpnCdmX9TO1rA99mtaxz3EfhaCSAudjS6904W1/bD9LmC6NYjPPUFzT1b3j3iRnxMjhvaKN4J0kLRbTkeWuzjsPhv4ri4rs5RaybfH0uK0425noD27gAG25N7k2vfuXN1pwovq1FPIFnmVOIdFaWRzZXR2ksBmY50ep4uymzt9iCtV7QrUKale6slZq6EWuR1gOBx0rXBt3ulcXOfJYuOWzWgkAXsFWxu0OthTnKC0t4eItm2xOmGVuH1rnAFnuznBrtiRqGnuuB6roNgYdw6yolaMt23pe/3Iaj0Q10ckc+lpnuAY90cQeBcC7o2kixWHiqVOrVkkslNr0uWs0vQjdK6BsjBUR5Y5qbM5j+Nh8THHi08lb2PjHTxToKPZfLnzI5Rccwq8YppaeBlSWRe8wl/VvF3WtcjLrsbeYXZBvIyOA0U2IQSQRNhgpGOaWyxska+ZzC1xcM47Y0Ha05arMxe06WHk6esrXsuHn+BnC3A9EZDkAGuw37hYarnoYiNftJ3L0bWyFTxwIAEAORyEbEpNyL1QxxTMs/c+Kzpas3Y6CJBSzoMHc/V3Zb8z5cFVq4mMMlmylWxkYZRzZf08DWQ2aLAX/8ALiVb33PDXfIxqk5TneQ8sEcZfpFWzOeYYSBaJ0jjoSW66N03sPmu02FsmjOl11VXfDkQzk27IylR7P6cRvdNJTxQkBzntjBedMxyzSOswdzW89V1g6McrsmNj/4SWlhfLQVDogS5xeaZ52f+aN2l9rLK2ngVWpuVNLeX1tw/A/uvwJuLVLaWvpKoRhrZz7rLJnJytf8AuyBa1s3HuCobCxVOop0LW4288mNxFNpJmvxLDhIwxybWtoSL63B0WBiKlfZ+IirWcdG9JL9+Q2NpIoIYWUAMUMT5p5y6R4Dhmc1umeWR9mxRtFhcngbArQjDFbUl2Ybkbau9kvDnf/kRtRzbO4OkEpjE0tMx0GzpqWpbVtYBu6RjWtcbccocr1To85JPeTfOzX0Td/oM6zgRMXxCWSmmrYQ+op4z1UUMDi33kNfkknfI0F2QOzANb+Ekk3AbqYXZNGiry7T0zWXyzGubbJdI18eHMq6eKRjxC+Z1NNLI8aauZnf2mm17HThcK7/EoXUtxZeCGbz0uUnSajrainmdLKJ2ujGSnp2CIbi1pHZi82PEKfdyBNJll0Mr3TUced15YzllJGVzZWCzmuZbcaa8fNef7QTwteVNRtndeRfh2lchy4qK2d8UQApYLuqKjN2HObqYWfqXX0sug2Rgt3/MTjaT0Xhz9Rj7TtwRM6JMFWXVj42hpuynDhf7FrjZ+UjTNy5eKzNvbUlGtGlSfd183w9F9/ATdvnzNWyOwsGho20PDkBwC56eLjZ7sbN6sN0cc0HdU4VJQe9F2Y9ZEaWntstnD7RjLKpk+fD+iWM+YwtMkESgdMToiMz9PSPkcQ0cdTwHiVkVqkYNuRrTrQpxvJmgoMJbHqe07mdh4BZtXEynkskZdbFzqZLJFgqxVOHM3tx3/r4qenXlCLjwYjQr32GqhSuxyVzB9N6iRlTQGJ4jMsxhMmW5aDYtG9iLl2/C67bo3iZSU6T0STQypTSaK+twtr6mlidTe7yPfKJJWmJ0TxkLndQHZu2bXF2ggZl1AWztYl9PKcRUNPQxFxFRPDTNL3ZnBhdmN3HcAAD0Uder1VKVR8E38hZLJR5l3jmCR1VM6nkvlcGgEfE0tsWuHeCB815zhsXPD1lWhqvfVFuUVKNmZXop0zxWdphiNDJ1d29ZOJBNla7JmkjY+99OIGvNelQ7cU2lz5mTJJGs6GxvmlxGGuc2SaRsAcWN6sGndE5rWsG4Af13mb8VLYY9FY0PRPoxT4bTuhgL8he6RzpHBxJLWtJJAAAysaNhshKwjd2Zb2edIYaen6ma0EJlnkpZD2YnwyTPka3NsxwzXym12kWvrYTFa5Fl0n6TRSQywULmzzyscy8fbZEHDK6SWQdkWBNm3uT5kF+QJcyGKWTqw0uyhrLAN37LbC58ko08/wChmEV1bHJnf7vS1EjpJXR6SyusGlkepyt7ABvyO6oVMHRq1lXmrtKy5L05l2nF7tloX87WVJGG0LclHCR7zIzYgG5p2O+8533iq21NoxwlK67z0Xv5L7j7X7K0NtA0MDQwBoaAABoABoAByXnk25NuWdya2ViwikuFXlGxG1Y7TRAQA3JCD4q3h8ZUo5LNchyk0RJIiFuUMTTrLsvPkSqSYMVyAMmxxhosAAO5cdOTk7shbbd2dJogIA5e+yVK4qVyI99ypkrEyVivxnCYqqMxTtzNuCNS0tcNnNcNQQrOGxVXDT6yk7MJRUlZmUd0Ilp5DJQVLYy4WvPE2oezgTHK4XAPK1l0OG6SyStWhd81l9CLqXfsshYg2SL9mxWUzwTlpiqw0RmmnG17fAL6g7b8L228BtOljU1az5Xvl+6jZwccpZ+JaxYzPRDJiAL4gBkrIxdjxs0SsGrH7a7HdZOO2BeW/Q0/0/j+ySNW2UvmRcEnbUYj1tOWGKKBzZHtcCHmZwe0ADcgsBJPNa+xqVWFN9ZlnknwS/JDj5wcko/M0uIUQc9sjJHwzsBDJIrFwBtdrmEFr26DRwIWw0UUyPW0dVUDJU1TnQn4o2xxxCQcpCztEcwHAHiEluYt+RO90YG9uxAH3rZQB+X4QE4aZs9NoPeoaWnAe17y1z22EY0cLMt8RuN9kzeV7IfuO12auWpa34nAcufonjDznF6S1XHS0s08LKkyvqI2uuA2xeXt0+yDnAjQ63WftDEfxqEqi14X8WWsOpTlu8De4HRxQRNhhYGNZsB+pO5J4krzvFValWo6lR3bL8oKGmhPVYadNdbUIauDVybFJdQSjYiasdpogIACEsZOLugGvdhw0WzhNozSakr/AEHb7HVjPUaCQDl77JUripXIj33UyViZKxylHAgBpxTlkPSGaujZKxzJWh7HCzmuFwb8PFWKMpQkqkXa3FDZJNWMrKKjD+zE33ujIt1JsZoW8oydJG9x1XXbP25Cst2t2Xz4P8fbyIuoms45oqK2qw/qZanDZm0lTG0udEPsesyHMYpYHaa2tpx24roE+JWlGEkb3DagSRRyAWzsa+3LMAbfNSopMyHtHdVwhlRTzSsiFmysZl7IvpILg23seG3emzus0PhZ5MiCtwW3WVNfXVvKGQTBt+XVhjWjzNkl4jrS4Ip24w3EcUpBBA2nhgu2NrAA4RtzPLnW0B7htfjdNT3pIW27FnqcNGxuoFzzOpUxCZ3HJjS1RqXxudBJC1j5GNuYTG4kF43MZDjrwsVkbXwEsXTW480XMJWVN5l3BLs4aggEd4Oq4SpBpuMlZo1WlJFi031CqtWKzVhUgh011jcIauDVyZFJcKCUbETVhxNEBAHTFaw3EazlVnqOOXvshK4qVyI991MlYmSscpRwIA4eUqQqRyB6KWMb5vQVsHFEpXFSKirfdx7tFYgrRLtKNomV6aYOJWRSNhEropo5HtAGeWJt88Y4m4I07ltbIxio1bVH2WvRPIrYyi5wvFZmswTF4qmMmC4DDkLXNLHMI+65h1Gll2kZKSvHQ5+UXF2ZNlpWvBDxnBBBDtiDuMuyWwh5rjvsvfnLqR7Mh+5ISCzuDrHMPHXxUbp8iVVOZoOhfRNtAHSTPa6Z4y3Hwsbocrb6m5Aue4J0Y7o2U7mkNW537th/mdoPLmnjCi6asmZRTSZxmaBcWuAwua15A0uQ0kjwTXoOjqMUGFVEcbTQVUVZA1oDWSOaSAB8LZWaW8du9ZGL2VQxGdrS5r8GjCc4913RZ9HOkbJnuhe18E7fihlGV45lv4294XI7R2XWwvalmua09eRL1kama1NCskQEAdNdbUIauDVyZFKCoJRsRNWHE0Q7jVvC8fQbIae+yrWux6VyI991KlYmSscpRwIAQlCQDYHEqaMeL0HA4pJSv5CpDU77NJ7kQV3YdFXaRTq4XiqxzGhBlYxhlnlNoom7uPMn7rRxKvYHAzxUrLJLV/vEgr11SXiN+zSmnIqamfKPeXts1ttDEZI3Gw2ubD/Lfiu3w1GNGmoR0Rz9eo5zu9TYumHC7jyGvz2CsEJXV2Kxx6SzRxflDg557gN7+AKS6FsytOPxDWKGaX87x1Q8bzEG3gEXCxVUvSqsqnPFOyCKJunWkvmDncQwWbmtztZZuN2nDDZWu+Rdw2BlWz0RKZgLpx+11U84vrH2YojY3AMbB2htuSufxO3sRLswSivm/wB9C5/AhTeeYVHQ6C+anL6STg+ncWerBoR3Krh9tYqk+095eP51HSw8Hpl5Fbiwl+zixBwuCBTYjGMr4ZD8LZ2jZrjYHh9Ojwm0KGNi4NZ8Yv8Ac/uVKlOUNfmX3R/pa03p61zIKuJ2RzXHKJLWtJGToQ7e1/kuX2lsarQqN0ouUNcuHg/yOhUTyepqWm4uNQVitWJASAdNdY3CGrg1cmxSXCglGxE1YejVvBrX0GSK+R1yonHddizFWRygcCABAHB18FNCGV3oKsjlxSSlcckImikLEZNh5qeiuJPQjxKHHMVZTQulfrbQNG73HRrR4lX8LhpYioqceP0RJVqKnFyYxgdO2gidX1+tXUaBoF3gHVlNC0/e01+ey7ijSp4emoxyS/bsyHJt70tWR8IwSt+0lZMymZNI54pizr2Rhxu4kkjtk62GgJKxa/SKnTm4wjvLne2f4FeDcu9ky0d0X6z+JqqmYfhEnUx+GWIAkeJWZW6RYqfcSj6X+/4JI4OmtSuHQVsWY01TNENTlsyQerhf1Kko9Iq6ylFPx0B4OEmRf/Tgf+/mlmH4XEMYfFrAM3mVNW21iJq0bLyLdPZ1GLu8y5jjDQGtAAAsABYAcgFkyk5O7L6SSsiXRP1tzUNRZXIqyyuTVAVjK+0qUiicB8LpI2yHezC4E/MBa+xIxeLW9wTt5lfFN9W7Gbjp2SC0rjLdrWtfJldZjRZjLgfCAd99V3SijGc2xKPr6Uk0kro+cTyXxH/Kfh8QqWL2bh8Sv8SOfPR/MkhWlE3XRTpi2pd1MrepqQL5L9mQDd0TuI7tx3ritp7HqYPtLOHPl5/kuU6qkahYxKdNdbUIauDVyfTSghWMJBpy9PcgmrEIqCXeZZQiaKCAEKkhC+b0AbcUspXHpCJooIAqKmTM4ny9FcgrKxcpxtGxmI3RzVUlTUG1Hht9/hkqLanvy3AA5kLsdj4XqqPWPWX24fkzcVU3524R+5Jw1klTJ75UiznD7CI6iCI7f8x25Pksza20HVk6NN9la+L/AAWcLQt25a8PA1kI7I8FzM3mOlqztNEBw0SoCgK0C+IgU6Y6xB5IaurCNXVizBVQonFRA2RrmPaHNcCHNIuCDwKdCcoSUouzQjSaszD13QmaIl1HICzfqZb6fyScu4rp8J0gSSjXXqvx+PkUauCvnEgZp22bUUs0ZGgcG9a3wzMvp+i3KW0sNU7s19vvYpTw846oqsSqHEt6lk3vEbwY7RPuHA+GoOvin16lCdNxqNWeuaEhGSeR7jG4kAkWJAJHIkaheXySTyNE6TQHqfj5fVXsF8Xp7kczkqlLvMmQiaKKBz2T4Rvm9BBl7rp0pXHpWETRwIAaqX5Wk/3qnwV2OhHelYwvSzHHRWgg/fyAm/8AhM2Lz38gui2Vs/8Akz3591fV8vyLjMT1UbLVmWxLEgMPpaeO7hG41FXmB7TxKD1Zv8V7uPkOa62UG4OMcsrGV1iVj0wG687eR0JbNCqMqAkAECFHOLOcO8/qtCOiL8XeKG0o4EAT6R92+GigqKzKlVWkPqMjBACtdbUI1Bq+RYwvDhf+/AqPXsy9H+8PsVJR3WdEKNpp2YgiaA/T8fL6q/gvi9PcZM4Koy7zJUACWMb5vQGxuV90rlcdFWOEg8EACAK/FZwBqbBoLj3Af2VZoQb045E9FWTkzybDJzM6Spf8Uzja/wB1jdGt+XyXpOEw8aFJQjw/WYOIqupNti45/Dy/yFWHoRR1PQ8EdmhgJ3McXzaF5xiVu1Zrxf3Ong/8NPw9jQLPK4iQUECFNWiz3eKvU32UXafdQwnkgIAkUb7OtzTKiuiGsrxuTlXKwIAEAO00lj3FNnG6GVI3RYApiakt2Xo/3h9iqIQmNNOzFHqbj5fVXcF8Xp7jJnNlU3btt6ElzmRya5b3kOihlBICABAAgQyXTKpIpal4/wAJ9vSwWvs6CeIpx8UWaq3aL8jE4bHlijHJjf0Xoa0OaepG6Qk9Q5rfieWMaOZLhom1JKMW2Opq8j1DDIMgjZ+BrW/6WgfRebVp7zlLnf6nTtbsLFsqRXBAAgCqxIdvxAVyj3S1R7pEUpMCAFabG6BGrqxaNNxfmqrVsik1Z2FSCAgAQBNpZbi3EKGcbZlepGzuSAUqakrS9H+8PsRDtPx8lcwas5J+HuMmcPKo1Zb0iVIZcU0lQiUUEACAGauSzT36J9NXkPpxvIy3SamMlJOwal0T7eIFx+i1cFNQxEJPmievHepyXgYrC5w+Jjm7ZQPMCxC9CWhzDWY7g9OamtYBrFTHO88C+xDG35318isfbOKVKg4J5yyXuX8BRcp73BHpVGO15FcRU7ptVe6T1WK4IAECFbio1ae79D/urVDRlqg8mQVOTggBUATaN9225KCos7lWqrO5IUZECABAHTHWN0jVxGrqxYNdcXCrtWZVas7EmmO/ktLAzumnnp7kNQYlKzms2WYobQPBAAgAQBX4jJqBy19VYpLK5YoRyuQ1MWDJ1HQWMyOdFNLCxxu6Nlrd+U/dHqtultytCG60m+f55lCeApylc0OFYZHTxiOJuVvqXHiXHiVlV8RUrz36juy3Tpxpq0S8w+ifcnKQLcdFRq1YWtchrVoJWuWLaA8T8lWdZcEVXXXBDgoBzPyTeuYx15HQom9/qm9bITrpDU+FRvte+nenxxM46D44mcdCO7AI+BePMf0Uixk/AkWNqeAxJ0e/C/1H1BUixvNEix/OJEmwSUbWd4Gx9Cpo4um9ciaOMpvXIiwtLH2cCL89FLK0o3RLNqcbomqArAgAQAIAkUsljY8Uycbq5FUjfNFlTcfJWsB8Xp7lSpwIzt1Sl3mWloImiggAQAhKLAU8r7knmVdSsrF6KsrHCBwJQNJh9C1gBtd1tT/RZtas5u3Aya1aU3bgTVAQAgAQAIAEACABAAgBueFrhZwBH97ck6E3F3Q6M3F3TKSrhyOI81ehLejcu0570bjKePBAAgAQBbYdLcHmLfVWcHGzl6e5SrxsxpyoT7zJ0ImiggAQBHrX2ae/RSUleRJSjeRVqyXAQAJQLWgxbKA1+oGxG48RxVWrh97OJSrYXee9Et4ahrhdpB/vkqcqcovNFGUJRdmh1MGggAQAIAEACAOZJA3VxA8TZKot6CpN6FZWY2xujO2fQevFWqeEk+9kWqeDnLvZIqoakvJLjc3urcoKCSRbnTULJaDqYRggAQAIAlUPHy+qvYL4vT3IavAfKy595ghE0UEACAK7EJLutyHzVmkrK5ZoxsrkRSE4IAEACUCxpR2Qq9TUq1O8SWzOGxPqonFPgROEXwOxVv5/JN6uI3qonQrXd3ok6qInUROZK99ja17Hh/uljRjcVUIXKl2NyniB4NCtrCUi2sHS5DMmJSnd7vLT9FIqFNcCRYemvhIznk7knxN1IkloSpJaHKUUepn2cO/RNmrojqRvEsFWKgIAEACAJVDx8vqr2C+L09yKrwJhCrSjG7yI0xLJN2PILsLI3Y8guwsjdjyC7KudozHTiVbjGO6si3BvdQ3kHIJ26uQ+7DIOQRurkF2GQcgjdXILsMg5BG6uQXZMiHZCz6i7bIZanSjsICLACLAI7YpUswWpVZByHotjdXItXYZByHojdXILsMg5D0RurkF2GQch6I3VyC7DIOQSbq5BdlnlHJVt2PIp3YZRyRux5BdhlHJG7HkF2GUckbseQXZIo2jXTl9VcwcV2suXuRVXof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447" name="AutoShape 7" descr="data:image/jpeg;base64,/9j/4AAQSkZJRgABAQAAAQABAAD/2wCEAAkGBxQTEhQUEhQUFRUUFRQWGBgWFRQUFxUXFxUWFhYVFRUYHSggGBomHRQUITEhJSkrLi4uFx8zODMsNygtLisBCgoKDg0OGxAQGy4kICQsLCwsLywsLCwsLCwsLCwsLCwtLCwsLCwsLCwsLCwsLCwsLCwsLCwsLCwsLCwtLCwsLP/AABEIAQoAvQMBEQACEQEDEQH/xAAbAAABBQEBAAAAAAAAAAAAAAAAAQMEBQYCB//EAEQQAAEDAgQCBwUFBgQFBQAAAAEAAgMEEQUSITFBUQYTImFxgZEHFDKhwSNCUmKxJDM0ctHwU4KS4RWDk6KyFiVDVGP/xAAbAQABBQEBAAAAAAAAAAAAAAAAAQIDBAUGB//EADoRAAIBAgMECAYCAAUFAQAAAAABAgMRBCExBRJBUQYTIjJhcYHBQpGhsdHwFOEjJFKy8TNicpKiFv/aAAwDAQACEQMRAD8A9HZNfYryepKak82bThunWY80zrJc2JZBmPNHWS5sLIMx5o6yXNhZDbyeZTlUlzY5JHOY8yl6yXNjrIMx5lHWS5sLIh4iDYEE8t1NRqy0uT0LXsVslUG/E8Dxdb9SrKdSWl/qTvdWpHGMRf48f/Vb/VSdViP9Mvkxu/T5r6GqwOqa6JtntduNHA8SsnFKpGo73M3E26x2LC6rb0uZAR8RktE8/ld+ikouTqLPiS0Y3qRXiY/rDzPqVtb8uZt7q5B1h5n1KN+XMN1ciTRE3JudO8qOpUla1yGtZK1iXnPM+qh6yXNleyDOeZ9UdZLmwsh2nBJ3Nh3psqsktWMm0kTsx5lV+snzZWshcx5lHWT5v5hZBnPM+qOtnzfzCyDMeZTozqSdk38wsiRTHffh9VsYG6urvh7kc0ioDyDcc1lzV2zSaTVmTYpA4KvKNitKLiztNEBACEIAZkcGglxAAFySbADmSpIpydkPuZWTpc6d5iwyndWPabOeDkgYfzSOsD5b810GD6PVqvarPdXLV/16/IrVMTGOhKHQutqNa7EDE07w0jQ0eBkdqfRa7o7L2f8A9Rq/j2n8v6K/XVZaEyn9m+GN1fC+Y85pZHE/MKCfSbB08qcG/khjhOWrJg6EYZ/9GH/u/qof/wBXC/8A0n/7f0HVPmRZ/ZxhjtWQvgdwdDLIwjv3KsQ6SYKrlVi15q6E6ua0Ih6HV9PrQYk+UD/4asCQHu6wajyAU/8AC2Xj1enu3/7cn8vyg35R1INf0zmhaYcTpX0rnENbK09bA/UffbfL6nyWRW6N1KM1OjLeXJ5P8MtYWtFVE5DkUgcA5pBBFwQbgjuKoyi4uzN9NNXR0miljTMs0d+qr1HdlSo7yHUwjABAFhDHlFlXlK7Kspbzudpo0EAKnRi5OyAVXIQUVkIP03Hy+q0MH8Xp7kdQp3blZcu8zTQrHkG4TWrrMJRTVmTopA4KCUbFWUXFnaaIQsZxaKlidNO7KxvqTwa0cXHkp8NhqmIqKnTV2xspJK7M3Q9H6jFCJsQzU9Ho6KlaS2SUcHTngONu/ha57SjhcJsml1tV3lz4t8or98WUp1ZTdkb2liZEwRQsbFG0WDWANA9FzmP6QYjEXjT7EfDV+b/AsaSWoqwCUEACABACpYycXdPMQWbLIwxzMbIxws5rgHAjvB3XS7P6SVqVoYjtR5/Evz6/MilSTzR57jvQiajvPhd5ISS6SkcSbczAd7/l/XZdRUw+G2jSVSDvya18n+GPoYqpRduA3gWJx1TA+MnezmnRzCN2uHArlcVh54aTjP8A5N2FeM4b8TQrNK4IAk0kXH0UdSXAhqy4EpQkIIAVOjFydkAquwgoqyEBOAfpuPl9VdwfxenuR1CnduVly7zNNCJop0x5BuENXElFNZkior2RxulkcGsY0ucTwAUcKM5zUIq7ehVmtzUz3RfC3YhI3EaxpEDCfc6d2oI4VEg4uPAHb0Xb0qdDY+FdSecn82+S8F/ZnTnKpKyN1I8k3K4fGY2ri6rqVX5ckuSJYxUVZCxQl23qpcDszEYyVqSy4t6L98BJTUdSZHQjib/Jdbhei+Hgr1pOT+S/P1K8qz4Dwp2j7oWvT2TgqfdpR9Vf73GOpLmNVMjW6AC/hssva+NwmCjuQpxc3wssvF/jiPpxlLjkV5K4Gc3OTk9WWkrCJgoJQO4pC06LQ2ftKrgqm/DTiuD/AHmMnBSWZienPRx0LzidA3ttF6mEDSeMaueBweBfbffx7+cKG08MpR0enNP91RHSqypSsO4ViLKiJksRux4uOY5g8iDouIr0J0ajpz1RrwkpK6J0TLmygk7K4SlZXLABV27lYEggqdGLk7IBVchBRVhATwBAD9Nx8vqruD+L09yOoU5Op8Vm1IuMmmai0EUYAgDM19McRr46EH9nhtNVkHcaGOLzNtO+/BdXsDBpReJn6eXFmbjavwI9JeRoGgBrQA0DQADQADgua2xtB4zEOS7qyj5c/Ugpw3UOU0GY9wUmxtkvHVLyygtfHwQlSpuos2tA0C9HpUoUoKEFZLgVG7iqQQYqp8o7ysXbO1o4KnaOc3p4eL9uZJTp7zKwm683qVJVJOc3dvUuJWEUYoIAEACAHqeSxsdjut7YW0nhK+5LuSyfg+D/AD4EVSG8jzWsoP8AhuJdU0EUteXPjHCKcavYOQPAd45Lp9u4NVKXXR1j9V/RJg61nus2FPHYd5XDTldlqcrscTBgqdGLk7IBVdhBRVkICcAIAEqTeSAfpRv5fVamCwzs2/D3GVOBl2ykHe3I/Q9yoytPsyNxwuiRHUcHaFVJ0nFkUqds1oLW1IijfI74WNc4+DQT9ElKm6k1Bat2+ZFKVk2N+y6gLKJ1TIPtq95mceOS56tvhlJI/nXWbbrrB4BUYay7K8lr++JhpudS7NYxtyAOK4XD4eeIqxpQ1bsTt2Vy2iYGiwXq2EwsMLRjShovrzfqUZScndnasjTl7rAk8FFXrRo05VJ6JX+QqV3YqZX5iSV5RjMVPFVpVZ6v6LgvQvRjuqxwqo4EACABAAgBhktnlp8R6bKVxvG4hWe0LC3VOHSdXpNBaeI7kPiIdp4tDh5r0TY2JWMwSU82uy/3yK0luTyG8BxIVNPFO3aRjXW5H7w8jdcPiqDoVpU3wZfi7q5PUMYuTshRVdhBRVhATgBABdTU6Mp+QqQAK9TpRihdB6nO/l9VcoO9xk0ZJ+58Vhy1ZvLQ6BvofI/Q9ycmpKzEatmig6cVLhTCAHWoligHPtu1t5A+q0Nk4dTxabXdu/b3KO0HGNK645HqpgEbWRt0bGxrRbTQCw08lW6U1t7Exp/6Y/f9RjUVlck4czUnlorHRXCqU513wyXm9fp9xteXAnrtysCAIuIPs23MrmelGIdPCqmvif0Wf3sTUFeVyuXAFsEgAgAQAIAEAVtYbPPdb9ArVPujWXNA8O31Dhtw8Pmui6LVtzETovir/L/kirLK5517OGmNlXSnalq5mN/kJzN+p80dIaFsUpL4l9sieg7xNgsqEFFWRKCeAJ0YuTshRLq5ToKObzFsACspcXoK2BKG7gh6m4+X1VjDcfQZUMm/c+KxJas3Y6CJo4qMYa19XhjHX/jI3A97CHAHu0K6DYLvUl5L7mRtRWgvM9SqfiK5zb7vtCp6f7UZ1LuInUA7HiSuu6NU1HApri2/b2K9Z9okLfIgQBAxHcea4npa3v0l4P2LNDiQ1x5YBAAgAQAIAEAVVSbuPirkFaKGlnhB+Hz+q0thu20qfr/tYyp3GYzo+LYliwG3XxH1iF1vdIO/DyY7D6GnXOlgS6sU8O3nLIVIRXIxUVZDjoBPS4sGxCUN3BIRIKSqWI66HgpKNWCbuyGpJGekYCTcLDlJqTNaMmlkMOp+RSqfMkVXmZzpGTHVYZIdhXQtJ/nNv0B9F0GwJJ1ZJcvcz9pyTpp+J6xUjtH++CxdvR/z9RS42afovpczaXdRMofg8CV1XR2X+RjHim0/nf3IK3eJC3SIEAQsRGx8Vx3Syn2adTzXuWKD1RBXFFkEACABAAgAJSgUxN1dGFxg7dvNaWwoOW0oPkm//lr3G1e4YbodN1lXik3B1YWDv6sZfot3bkZTqwiuXuPw67Jq7rMp0Yw8y0kIphRQEqXERjjYnO2GnyUc6sVqxrko6j8dFzPoq8sT/pRG63IkshaNgq8qkpasic29R1qfReoxmPduVVl3mby0ETRTP9O6Uvo3ub8ULmTt8Yzc/LMtTZFbqsVHxy+f9lbFQ3qT8D0WlrWzwwzs1bNGx4/zAH6qXpVQtVhWXFW+X/JkUXqiww5+481P0VxXfoP/AMl9n7Da8eJNXZFcEAMVjLtPdqsbb2G6/BT5x7Xy1+lySk7SKteZl0EgAgAQAIAaq3WYfT1UlNXkIyrVoaW8c4hhfI7aKNzzy0Bd9Fv9F6e9iKlTkrfN/wBEdbRIwvsvpi2gY93xTvkmd353aH0DVobQnvV34ZFuirQNeyMnYFZ8pxjqx7klqSY6I8T6KJ11qtCJ1uRIZC0cFXqVpTInNscUI0EACAFCkpsDLvpHXOnzCqSqR3mbCqwsNmB3Io3lzH9ZHmNSw3Ba4aEEEEbgixCfGVmmhbpoh+y2tyCowyQ9ulcXw3+/A8lwy87E6/zeK7PE0ltPZ/Z7zzX/AJLh7ephVIOjUzNvE/KQeS4PBYqeDxEai4PNeHFEko7ysW7XXFwvVaVWNWCnB3TV0UWrZCqQQCkaTVmBUTx5XELynaWEeFxMqXBPLyehehLeVxtUB4IAEACAImIu0A81PRWrEZDhbdwHeppOyuIQ/abUuZhkscf7yqfHTsHPrHta4f6c/quy6N0lRwUq0vibfov1kFTOdi9wvC2QxRxtFxGxrBf8oAvZYVXEzqScnxJt92sTgFClfN6DQKJSuAJoCFwRcDgzt5j1Td+PMXdZyatvP5FN62HMXcYgq296dCrF6C7jIJVGfeZZQiaKCUDLdMMLkDoq6k/iaW5y7CaM/HG62+l7eJ7lvbD2n/GqdXN9mX0f4fEhrU95GswTGIq2nZUwHsv0c370bx8THDgR/Q8VN0i2Xuy/lUlk+94Pn5Pj4+ZWpy+FltRT27J2OyTo7tZUZfxqr7L7r5Pl5P7iVqd80WC7orAgCJiEVxm5fouW6T4HrKKxEdY5Pyf4ZPRlZ2K9cGWgSACABKBXVzu14AKzSVojWd4dHd1+WnqnOLm1COrdg8TNdI6g1GMUtONYqGM1Eg4GV7S2MHvFwfMrudpzjgdnqjHkor3f7zIaUd93Nd74eQC46NVvN6Fjq0NurHdw8kyWIkxVTRwah3MqN1Jcx26jgvPM+qbvPmLZCJooiABADkasUeI1gVBPvMkQiQUCUWA4MrRxHqlUXyHbknwMTiGfDKl1bSAvp5T+107fnOwbAjf14HTsNjbS34fxsR5K/Fcn7Favhpd5I9DoquOeJk0DxJFILtcNe4g8iDcEcCFibZ2PLBy36edN6eHg/ZkMJ3yepZUlV913kfoVr7D25e2HxDz0jL2fsyOrS4omrsCuI5txZMqU41IOEtGrME7FPI2xI5LyTFYeWHrSpS+F2/fMvxd1c5VccCABKBVVB7TvEq3DuoaWWFMAFzsLuPgFq7DoKvj4t6Q7Xy0+rGVHaJj/AGd03vBrK9x1q6l5Yf8A8YzkjA+foFqbefW1lBvKK+rEpy3Vka99EeB+S56dJviTKoNmid3KN0JC9Yjg0ruX6JvVT5C76OTC7kfRNcJLgLvI4ITWmhbiJBQQA5Gp6PEaysfUuudVJKEd55GiqUbaDZldzPqUlkPUYrgckpRREooEITEM5TPlwqV81O0y0UhvPTjeHnLANu8j/a3VbO2nCvD+Pic75Z/F5+P7qZeKwlnvwPQ8Nr4qiJk9O8SRPFwRw5tcNw4cQVz22Njywct+GdN8eXg/ZlaE97J6lrR1P3XeR+i2dg7bc7YbEPPSL5+D8eT9COrT4omrryuV2IM7V+YXA9KcPuYmNVfEvqv6sWqDysRVy5OCABKBUTfE7xP6q5HRDQ6Y1YgwyreSR9i6MEfFd4ydnv7Wi6jorTyq1Xxsvchq6pHHRZnu9JTxBoAZEwWHAkXdrx1JUOMgq1WU78S0qKsXbKpp7vFUJUJrxGOlJD4Kh0IwQAIAEAcmMHcD0CRxT4C3ZwaZvJN6uPIXeYjaVvf6qSlSjmDmzLu3Kil3mba0ETRQSgcOlA4pVFscotjTqjkFIoIeqXMZe8ncpyViRRSM9DLLhkzqmlaZKaQ3qaduvjLGOBH05bdLs/aCqR/j4jO+WejXJ/uZjY7Bpf4lP1PUaCtiniZPTvD4pBdrhw5g8iDcEcLLnds7Ilgp9ZTzg/8A5fJ+zKMJ3yepcUc+YWO4XU7C2n/Lo7s3246+K4P8kFWG68hvEdh4qj0sS6im/wDuf2HUNWQFwpaBAAlArqhlpPEgqzB3gNZTe1V3/t7W8JKumafDrAfouy2BK2AqSXN/REM++jRvpvw+i5rD7Sayq/MtxnzKvGMRZTRPlmJDGC50uTc2AA4kkgLaoR69pU87kjkkrnn7+n1bI5z6dtNFGCQGTmTrnAcbDQXWzHZNJxtUbbK8qjkWeCe1dzpI2VNK+Jr3iIydrK2QgHKbtH4mm24DgdlQr7E3YuUJegzJvkelMqWnjbxWHKjOI505IeuohgIAEAKFJTAx0sgBNyoXFuTN6MW1kMuqOQSqHMlVLmMukJ3KekkSKKRy3U2FyeQ1T4wlLRA5KOpKiw953s0ep9ArcMG33ivLELgWdHg7dyNPxO+g2UzjSpIp1sU1x9Cy6mMC7W3O2a2nKxPJZuNqxqwvy4ooSqzk82YsRuweqL2C+G1DmiVl/wCFleQ0Pjb+E8QPoF0Gx8csfh5UMRm7W81z81/ZBUjZ3Rv4nlrgbdnncfCeNllYfCVdmbQTveN7ecXx9PuhXJTgOVlQHEAcLnx4J/SjFqpOFKOaV8/H+hKEbZkdcoWAJQBkqrpk6KeRj6Z74GEASxEPcDlGYOiNjob6tuugewm6MJxqLeavZ5eVn+bDU29EW1Fi0FWwvppGvyHUatc0/hexwBadNiFmVcNWwst2tG1/l6PRhdMrfaawuw57hb7GSCc35MkF/lddT0ae9hatPx+6sQ1O8jTU04e0EcQD6ri5wcXYstWMb0vc2pr6OhPwtvWSj8TYyWxsPMF2YkflXXdFsO7TrvTur7v2GatIaxzpZNBUPY2CIszxsjc90kZeX5A45gxzAAX8S3biuuFc87Gb6dQubkDvtP22GeqdGDZj3tbHHFGDc6Rx356g/eTal3Fpa2Y2WR6cHXXJtNOzLaZ2yQjYqOUIy1QjinqSGVp4i6glhlwZG6K4EhlQ08fVQSozjwInCSHgmwGGBfufFLLVnUR0ETRQSgWmHM+y0Buc17b/ABEf0WpTlGFHelkZtaSU3ctaSjIHa+faPnwWTX2s3lSXq9SnUqt5RJmQcdfFZM606jvJkFinf0ppA/qDVQZwQ3IHtvmHAm+9xstSVLGTopqm922tnpzGpK45iNO2ZkjXgEHKPDXh33t6IwU3Rg6kdYtMmcVoV3RDEus6+jfcT0h2cPjicLscx3Efpouo2jShtDAxr09VmvLin+8CpnCdmX9TO1rA99mtaxz3EfhaCSAudjS6904W1/bD9LmC6NYjPPUFzT1b3j3iRnxMjhvaKN4J0kLRbTkeWuzjsPhv4ri4rs5RaybfH0uK0425noD27gAG25N7k2vfuXN1pwovq1FPIFnmVOIdFaWRzZXR2ksBmY50ep4uymzt9iCtV7QrUKale6slZq6EWuR1gOBx0rXBt3ulcXOfJYuOWzWgkAXsFWxu0OthTnKC0t4eItm2xOmGVuH1rnAFnuznBrtiRqGnuuB6roNgYdw6yolaMt23pe/3Iaj0Q10ckc+lpnuAY90cQeBcC7o2kixWHiqVOrVkkslNr0uWs0vQjdK6BsjBUR5Y5qbM5j+Nh8THHi08lb2PjHTxToKPZfLnzI5Rccwq8YppaeBlSWRe8wl/VvF3WtcjLrsbeYXZBvIyOA0U2IQSQRNhgpGOaWyxska+ZzC1xcM47Y0Ha05arMxe06WHk6esrXsuHn+BnC3A9EZDkAGuw37hYarnoYiNftJ3L0bWyFTxwIAEAORyEbEpNyL1QxxTMs/c+Kzpas3Y6CJBSzoMHc/V3Zb8z5cFVq4mMMlmylWxkYZRzZf08DWQ2aLAX/8ALiVb33PDXfIxqk5TneQ8sEcZfpFWzOeYYSBaJ0jjoSW66N03sPmu02FsmjOl11VXfDkQzk27IylR7P6cRvdNJTxQkBzntjBedMxyzSOswdzW89V1g6McrsmNj/4SWlhfLQVDogS5xeaZ52f+aN2l9rLK2ngVWpuVNLeX1tw/A/uvwJuLVLaWvpKoRhrZz7rLJnJytf8AuyBa1s3HuCobCxVOop0LW4288mNxFNpJmvxLDhIwxybWtoSL63B0WBiKlfZ+IirWcdG9JL9+Q2NpIoIYWUAMUMT5p5y6R4Dhmc1umeWR9mxRtFhcngbArQjDFbUl2Ybkbau9kvDnf/kRtRzbO4OkEpjE0tMx0GzpqWpbVtYBu6RjWtcbccocr1To85JPeTfOzX0Td/oM6zgRMXxCWSmmrYQ+op4z1UUMDi33kNfkknfI0F2QOzANb+Ekk3AbqYXZNGiry7T0zWXyzGubbJdI18eHMq6eKRjxC+Z1NNLI8aauZnf2mm17HThcK7/EoXUtxZeCGbz0uUnSajrainmdLKJ2ujGSnp2CIbi1pHZi82PEKfdyBNJll0Mr3TUced15YzllJGVzZWCzmuZbcaa8fNef7QTwteVNRtndeRfh2lchy4qK2d8UQApYLuqKjN2HObqYWfqXX0sug2Rgt3/MTjaT0Xhz9Rj7TtwRM6JMFWXVj42hpuynDhf7FrjZ+UjTNy5eKzNvbUlGtGlSfd183w9F9/ATdvnzNWyOwsGho20PDkBwC56eLjZ7sbN6sN0cc0HdU4VJQe9F2Y9ZEaWntstnD7RjLKpk+fD+iWM+YwtMkESgdMToiMz9PSPkcQ0cdTwHiVkVqkYNuRrTrQpxvJmgoMJbHqe07mdh4BZtXEynkskZdbFzqZLJFgqxVOHM3tx3/r4qenXlCLjwYjQr32GqhSuxyVzB9N6iRlTQGJ4jMsxhMmW5aDYtG9iLl2/C67bo3iZSU6T0STQypTSaK+twtr6mlidTe7yPfKJJWmJ0TxkLndQHZu2bXF2ggZl1AWztYl9PKcRUNPQxFxFRPDTNL3ZnBhdmN3HcAAD0Uder1VKVR8E38hZLJR5l3jmCR1VM6nkvlcGgEfE0tsWuHeCB815zhsXPD1lWhqvfVFuUVKNmZXop0zxWdphiNDJ1d29ZOJBNla7JmkjY+99OIGvNelQ7cU2lz5mTJJGs6GxvmlxGGuc2SaRsAcWN6sGndE5rWsG4Af13mb8VLYY9FY0PRPoxT4bTuhgL8he6RzpHBxJLWtJJAAAysaNhshKwjd2Zb2edIYaen6ma0EJlnkpZD2YnwyTPka3NsxwzXym12kWvrYTFa5Fl0n6TRSQywULmzzyscy8fbZEHDK6SWQdkWBNm3uT5kF+QJcyGKWTqw0uyhrLAN37LbC58ko08/wChmEV1bHJnf7vS1EjpJXR6SyusGlkepyt7ABvyO6oVMHRq1lXmrtKy5L05l2nF7tloX87WVJGG0LclHCR7zIzYgG5p2O+8533iq21NoxwlK67z0Xv5L7j7X7K0NtA0MDQwBoaAABoABoAByXnk25NuWdya2ViwikuFXlGxG1Y7TRAQA3JCD4q3h8ZUo5LNchyk0RJIiFuUMTTrLsvPkSqSYMVyAMmxxhosAAO5cdOTk7shbbd2dJogIA5e+yVK4qVyI99ypkrEyVivxnCYqqMxTtzNuCNS0tcNnNcNQQrOGxVXDT6yk7MJRUlZmUd0Ilp5DJQVLYy4WvPE2oezgTHK4XAPK1l0OG6SyStWhd81l9CLqXfsshYg2SL9mxWUzwTlpiqw0RmmnG17fAL6g7b8L228BtOljU1az5Xvl+6jZwccpZ+JaxYzPRDJiAL4gBkrIxdjxs0SsGrH7a7HdZOO2BeW/Q0/0/j+ySNW2UvmRcEnbUYj1tOWGKKBzZHtcCHmZwe0ADcgsBJPNa+xqVWFN9ZlnknwS/JDj5wcko/M0uIUQc9sjJHwzsBDJIrFwBtdrmEFr26DRwIWw0UUyPW0dVUDJU1TnQn4o2xxxCQcpCztEcwHAHiEluYt+RO90YG9uxAH3rZQB+X4QE4aZs9NoPeoaWnAe17y1z22EY0cLMt8RuN9kzeV7IfuO12auWpa34nAcufonjDznF6S1XHS0s08LKkyvqI2uuA2xeXt0+yDnAjQ63WftDEfxqEqi14X8WWsOpTlu8De4HRxQRNhhYGNZsB+pO5J4krzvFValWo6lR3bL8oKGmhPVYadNdbUIauDVybFJdQSjYiasdpogIACEsZOLugGvdhw0WzhNozSakr/AEHb7HVjPUaCQDl77JUripXIj33UyViZKxylHAgBpxTlkPSGaujZKxzJWh7HCzmuFwb8PFWKMpQkqkXa3FDZJNWMrKKjD+zE33ujIt1JsZoW8oydJG9x1XXbP25Cst2t2Xz4P8fbyIuoms45oqK2qw/qZanDZm0lTG0udEPsesyHMYpYHaa2tpx24roE+JWlGEkb3DagSRRyAWzsa+3LMAbfNSopMyHtHdVwhlRTzSsiFmysZl7IvpILg23seG3emzus0PhZ5MiCtwW3WVNfXVvKGQTBt+XVhjWjzNkl4jrS4Ip24w3EcUpBBA2nhgu2NrAA4RtzPLnW0B7htfjdNT3pIW27FnqcNGxuoFzzOpUxCZ3HJjS1RqXxudBJC1j5GNuYTG4kF43MZDjrwsVkbXwEsXTW480XMJWVN5l3BLs4aggEd4Oq4SpBpuMlZo1WlJFi031CqtWKzVhUgh011jcIauDVyZFJcKCUbETVhxNEBAHTFaw3EazlVnqOOXvshK4qVyI991MlYmSscpRwIA4eUqQqRyB6KWMb5vQVsHFEpXFSKirfdx7tFYgrRLtKNomV6aYOJWRSNhEropo5HtAGeWJt88Y4m4I07ltbIxio1bVH2WvRPIrYyi5wvFZmswTF4qmMmC4DDkLXNLHMI+65h1Gll2kZKSvHQ5+UXF2ZNlpWvBDxnBBBDtiDuMuyWwh5rjvsvfnLqR7Mh+5ISCzuDrHMPHXxUbp8iVVOZoOhfRNtAHSTPa6Z4y3Hwsbocrb6m5Aue4J0Y7o2U7mkNW537th/mdoPLmnjCi6asmZRTSZxmaBcWuAwua15A0uQ0kjwTXoOjqMUGFVEcbTQVUVZA1oDWSOaSAB8LZWaW8du9ZGL2VQxGdrS5r8GjCc4913RZ9HOkbJnuhe18E7fihlGV45lv4294XI7R2XWwvalmua09eRL1kama1NCskQEAdNdbUIauDVyZFKCoJRsRNWHE0Q7jVvC8fQbIae+yrWux6VyI991KlYmSscpRwIAQlCQDYHEqaMeL0HA4pJSv5CpDU77NJ7kQV3YdFXaRTq4XiqxzGhBlYxhlnlNoom7uPMn7rRxKvYHAzxUrLJLV/vEgr11SXiN+zSmnIqamfKPeXts1ttDEZI3Gw2ubD/Lfiu3w1GNGmoR0Rz9eo5zu9TYumHC7jyGvz2CsEJXV2Kxx6SzRxflDg557gN7+AKS6FsytOPxDWKGaX87x1Q8bzEG3gEXCxVUvSqsqnPFOyCKJunWkvmDncQwWbmtztZZuN2nDDZWu+Rdw2BlWz0RKZgLpx+11U84vrH2YojY3AMbB2htuSufxO3sRLswSivm/wB9C5/AhTeeYVHQ6C+anL6STg+ncWerBoR3Krh9tYqk+095eP51HSw8Hpl5Fbiwl+zixBwuCBTYjGMr4ZD8LZ2jZrjYHh9Ojwm0KGNi4NZ8Yv8Ac/uVKlOUNfmX3R/pa03p61zIKuJ2RzXHKJLWtJGToQ7e1/kuX2lsarQqN0ouUNcuHg/yOhUTyepqWm4uNQVitWJASAdNdY3CGrg1cmxSXCglGxE1YejVvBrX0GSK+R1yonHddizFWRygcCABAHB18FNCGV3oKsjlxSSlcckImikLEZNh5qeiuJPQjxKHHMVZTQulfrbQNG73HRrR4lX8LhpYioqceP0RJVqKnFyYxgdO2gidX1+tXUaBoF3gHVlNC0/e01+ey7ijSp4emoxyS/bsyHJt70tWR8IwSt+0lZMymZNI54pizr2Rhxu4kkjtk62GgJKxa/SKnTm4wjvLne2f4FeDcu9ky0d0X6z+JqqmYfhEnUx+GWIAkeJWZW6RYqfcSj6X+/4JI4OmtSuHQVsWY01TNENTlsyQerhf1Kko9Iq6ylFPx0B4OEmRf/Tgf+/mlmH4XEMYfFrAM3mVNW21iJq0bLyLdPZ1GLu8y5jjDQGtAAAsABYAcgFkyk5O7L6SSsiXRP1tzUNRZXIqyyuTVAVjK+0qUiicB8LpI2yHezC4E/MBa+xIxeLW9wTt5lfFN9W7Gbjp2SC0rjLdrWtfJldZjRZjLgfCAd99V3SijGc2xKPr6Uk0kro+cTyXxH/Kfh8QqWL2bh8Sv8SOfPR/MkhWlE3XRTpi2pd1MrepqQL5L9mQDd0TuI7tx3ritp7HqYPtLOHPl5/kuU6qkahYxKdNdbUIauDVyfTSghWMJBpy9PcgmrEIqCXeZZQiaKCAEKkhC+b0AbcUspXHpCJooIAqKmTM4ny9FcgrKxcpxtGxmI3RzVUlTUG1Hht9/hkqLanvy3AA5kLsdj4XqqPWPWX24fkzcVU3524R+5Jw1klTJ75UiznD7CI6iCI7f8x25Pksza20HVk6NN9la+L/AAWcLQt25a8PA1kI7I8FzM3mOlqztNEBw0SoCgK0C+IgU6Y6xB5IaurCNXVizBVQonFRA2RrmPaHNcCHNIuCDwKdCcoSUouzQjSaszD13QmaIl1HICzfqZb6fyScu4rp8J0gSSjXXqvx+PkUauCvnEgZp22bUUs0ZGgcG9a3wzMvp+i3KW0sNU7s19vvYpTw846oqsSqHEt6lk3vEbwY7RPuHA+GoOvin16lCdNxqNWeuaEhGSeR7jG4kAkWJAJHIkaheXySTyNE6TQHqfj5fVXsF8Xp7kczkqlLvMmQiaKKBz2T4Rvm9BBl7rp0pXHpWETRwIAaqX5Wk/3qnwV2OhHelYwvSzHHRWgg/fyAm/8AhM2Lz38gui2Vs/8Akz3591fV8vyLjMT1UbLVmWxLEgMPpaeO7hG41FXmB7TxKD1Zv8V7uPkOa62UG4OMcsrGV1iVj0wG687eR0JbNCqMqAkAECFHOLOcO8/qtCOiL8XeKG0o4EAT6R92+GigqKzKlVWkPqMjBACtdbUI1Bq+RYwvDhf+/AqPXsy9H+8PsVJR3WdEKNpp2YgiaA/T8fL6q/gvi9PcZM4Koy7zJUACWMb5vQGxuV90rlcdFWOEg8EACAK/FZwBqbBoLj3Af2VZoQb045E9FWTkzybDJzM6Spf8Uzja/wB1jdGt+XyXpOEw8aFJQjw/WYOIqupNti45/Dy/yFWHoRR1PQ8EdmhgJ3McXzaF5xiVu1Zrxf3Ong/8NPw9jQLPK4iQUECFNWiz3eKvU32UXafdQwnkgIAkUb7OtzTKiuiGsrxuTlXKwIAEAO00lj3FNnG6GVI3RYApiakt2Xo/3h9iqIQmNNOzFHqbj5fVXcF8Xp7jJnNlU3btt6ElzmRya5b3kOihlBICABAAgQyXTKpIpal4/wAJ9vSwWvs6CeIpx8UWaq3aL8jE4bHlijHJjf0Xoa0OaepG6Qk9Q5rfieWMaOZLhom1JKMW2Opq8j1DDIMgjZ+BrW/6WgfRebVp7zlLnf6nTtbsLFsqRXBAAgCqxIdvxAVyj3S1R7pEUpMCAFabG6BGrqxaNNxfmqrVsik1Z2FSCAgAQBNpZbi3EKGcbZlepGzuSAUqakrS9H+8PsRDtPx8lcwas5J+HuMmcPKo1Zb0iVIZcU0lQiUUEACAGauSzT36J9NXkPpxvIy3SamMlJOwal0T7eIFx+i1cFNQxEJPmievHepyXgYrC5w+Jjm7ZQPMCxC9CWhzDWY7g9OamtYBrFTHO88C+xDG35318isfbOKVKg4J5yyXuX8BRcp73BHpVGO15FcRU7ptVe6T1WK4IAECFbio1ae79D/urVDRlqg8mQVOTggBUATaN9225KCos7lWqrO5IUZECABAHTHWN0jVxGrqxYNdcXCrtWZVas7EmmO/ktLAzumnnp7kNQYlKzms2WYobQPBAAgAQBX4jJqBy19VYpLK5YoRyuQ1MWDJ1HQWMyOdFNLCxxu6Nlrd+U/dHqtultytCG60m+f55lCeApylc0OFYZHTxiOJuVvqXHiXHiVlV8RUrz36juy3Tpxpq0S8w+ifcnKQLcdFRq1YWtchrVoJWuWLaA8T8lWdZcEVXXXBDgoBzPyTeuYx15HQom9/qm9bITrpDU+FRvte+nenxxM46D44mcdCO7AI+BePMf0Uixk/AkWNqeAxJ0e/C/1H1BUixvNEix/OJEmwSUbWd4Gx9Cpo4um9ciaOMpvXIiwtLH2cCL89FLK0o3RLNqcbomqArAgAQAIAkUsljY8Uycbq5FUjfNFlTcfJWsB8Xp7lSpwIzt1Sl3mWloImiggAQAhKLAU8r7knmVdSsrF6KsrHCBwJQNJh9C1gBtd1tT/RZtas5u3Aya1aU3bgTVAQAgAQAIAEACABAAgBueFrhZwBH97ck6E3F3Q6M3F3TKSrhyOI81ehLejcu0570bjKePBAAgAQBbYdLcHmLfVWcHGzl6e5SrxsxpyoT7zJ0ImiggAQBHrX2ae/RSUleRJSjeRVqyXAQAJQLWgxbKA1+oGxG48RxVWrh97OJSrYXee9Et4ahrhdpB/vkqcqcovNFGUJRdmh1MGggAQAIAEACAOZJA3VxA8TZKot6CpN6FZWY2xujO2fQevFWqeEk+9kWqeDnLvZIqoakvJLjc3urcoKCSRbnTULJaDqYRggAQAIAlUPHy+qvYL4vT3IavAfKy595ghE0UEACAK7EJLutyHzVmkrK5ZoxsrkRSE4IAEACUCxpR2Qq9TUq1O8SWzOGxPqonFPgROEXwOxVv5/JN6uI3qonQrXd3ok6qInUROZK99ja17Hh/uljRjcVUIXKl2NyniB4NCtrCUi2sHS5DMmJSnd7vLT9FIqFNcCRYemvhIznk7knxN1IkloSpJaHKUUepn2cO/RNmrojqRvEsFWKgIAEACAJVDx8vqr2C+L09yKrwJhCrSjG7yI0xLJN2PILsLI3Y8guwsjdjyC7KudozHTiVbjGO6si3BvdQ3kHIJ26uQ+7DIOQRurkF2GQcgjdXILsMg5BG6uQXZMiHZCz6i7bIZanSjsICLACLAI7YpUswWpVZByHotjdXItXYZByHojdXILsMg5D0RurkF2GQch6I3VyC7DIOQSbq5BdlnlHJVt2PIp3YZRyRux5BdhlHJG7HkF2GUckbseQXZIo2jXTl9VcwcV2suXuRVXof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144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565" y="1219200"/>
            <a:ext cx="4528056" cy="4419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5321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111DAD-8F25-95BF-9593-10A6E60A7C16}"/>
              </a:ext>
            </a:extLst>
          </p:cNvPr>
          <p:cNvSpPr/>
          <p:nvPr/>
        </p:nvSpPr>
        <p:spPr bwMode="auto">
          <a:xfrm>
            <a:off x="533400" y="1943100"/>
            <a:ext cx="5878438" cy="29718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612648" y="2397918"/>
            <a:ext cx="4495800" cy="2062163"/>
          </a:xfrm>
        </p:spPr>
        <p:txBody>
          <a:bodyPr wrap="square">
            <a:spAutoFit/>
          </a:bodyPr>
          <a:lstStyle/>
          <a:p>
            <a:pPr algn="l"/>
            <a:r>
              <a:rPr lang="en-US" sz="3200" b="0" dirty="0">
                <a:solidFill>
                  <a:srgbClr val="376092"/>
                </a:solidFill>
                <a:latin typeface="+mj-lt"/>
              </a:rPr>
              <a:t>At what level of Bloom’s did you have to operate to make A’s or B’s in high school?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142FD6-5BED-EE11-A330-633323FF4A69}"/>
              </a:ext>
            </a:extLst>
          </p:cNvPr>
          <p:cNvSpPr txBox="1"/>
          <p:nvPr/>
        </p:nvSpPr>
        <p:spPr>
          <a:xfrm>
            <a:off x="612648" y="274320"/>
            <a:ext cx="82814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How do you think students answered?</a:t>
            </a:r>
          </a:p>
        </p:txBody>
      </p:sp>
      <p:sp>
        <p:nvSpPr>
          <p:cNvPr id="7" name="TPCountdownTrigger">
            <a:extLst>
              <a:ext uri="{FF2B5EF4-FFF2-40B4-BE49-F238E27FC236}">
                <a16:creationId xmlns:a16="http://schemas.microsoft.com/office/drawing/2014/main" id="{2D9F662A-B331-D26D-AD3E-52E773407606}"/>
              </a:ext>
            </a:extLst>
          </p:cNvPr>
          <p:cNvSpPr/>
          <p:nvPr/>
        </p:nvSpPr>
        <p:spPr>
          <a:xfrm>
            <a:off x="3685163" y="-557806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6539573-1F89-0955-F376-1A85CEF3684A}"/>
              </a:ext>
            </a:extLst>
          </p:cNvPr>
          <p:cNvGrpSpPr/>
          <p:nvPr/>
        </p:nvGrpSpPr>
        <p:grpSpPr>
          <a:xfrm>
            <a:off x="6491086" y="911531"/>
            <a:ext cx="5548706" cy="5034937"/>
            <a:chOff x="6491086" y="911531"/>
            <a:chExt cx="5548706" cy="5034937"/>
          </a:xfrm>
        </p:grpSpPr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2AE55DC4-E1B9-3566-4F74-2692255F7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91086" y="911531"/>
              <a:ext cx="5548706" cy="5034937"/>
            </a:xfrm>
            <a:prstGeom prst="rect">
              <a:avLst/>
            </a:prstGeom>
          </p:spPr>
        </p:pic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id="{E66D9706-F7F4-C4D6-2FF5-C12C9AEEEF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94327" y="1267345"/>
              <a:ext cx="1152620" cy="329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algn="ctr" defTabSz="820738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Creating</a:t>
              </a:r>
            </a:p>
          </p:txBody>
        </p:sp>
        <p:sp>
          <p:nvSpPr>
            <p:cNvPr id="16" name="Text Box 6">
              <a:extLst>
                <a:ext uri="{FF2B5EF4-FFF2-40B4-BE49-F238E27FC236}">
                  <a16:creationId xmlns:a16="http://schemas.microsoft.com/office/drawing/2014/main" id="{093609B3-332B-6C3B-E57D-BE78693D04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94327" y="2087931"/>
              <a:ext cx="1152620" cy="329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algn="ctr" defTabSz="820738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Evaluating</a:t>
              </a:r>
            </a:p>
          </p:txBody>
        </p:sp>
        <p:sp>
          <p:nvSpPr>
            <p:cNvPr id="17" name="Text Box 7">
              <a:extLst>
                <a:ext uri="{FF2B5EF4-FFF2-40B4-BE49-F238E27FC236}">
                  <a16:creationId xmlns:a16="http://schemas.microsoft.com/office/drawing/2014/main" id="{5E63A457-73BA-13C8-C1A4-6DAF343489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94327" y="2908517"/>
              <a:ext cx="1152620" cy="329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algn="ctr" defTabSz="820738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Analyzing</a:t>
              </a:r>
            </a:p>
          </p:txBody>
        </p:sp>
        <p:sp>
          <p:nvSpPr>
            <p:cNvPr id="18" name="Text Box 8">
              <a:extLst>
                <a:ext uri="{FF2B5EF4-FFF2-40B4-BE49-F238E27FC236}">
                  <a16:creationId xmlns:a16="http://schemas.microsoft.com/office/drawing/2014/main" id="{3EE28D6A-5983-102C-A4BF-675942B210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37043" y="3729103"/>
              <a:ext cx="1467189" cy="329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algn="ctr" defTabSz="820738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Applying</a:t>
              </a:r>
            </a:p>
          </p:txBody>
        </p:sp>
        <p:sp>
          <p:nvSpPr>
            <p:cNvPr id="19" name="Text Box 9">
              <a:extLst>
                <a:ext uri="{FF2B5EF4-FFF2-40B4-BE49-F238E27FC236}">
                  <a16:creationId xmlns:a16="http://schemas.microsoft.com/office/drawing/2014/main" id="{15EAACE2-73AF-8A60-58C6-6BE9153C4B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53944" y="4549689"/>
              <a:ext cx="1833386" cy="329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algn="ctr" defTabSz="820738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Understanding</a:t>
              </a:r>
            </a:p>
          </p:txBody>
        </p:sp>
        <p:sp>
          <p:nvSpPr>
            <p:cNvPr id="20" name="Text Box 10">
              <a:extLst>
                <a:ext uri="{FF2B5EF4-FFF2-40B4-BE49-F238E27FC236}">
                  <a16:creationId xmlns:a16="http://schemas.microsoft.com/office/drawing/2014/main" id="{B4E5CB6D-1BA7-3C4E-9A85-1902B1A81E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3014" y="5370277"/>
              <a:ext cx="1575247" cy="329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algn="ctr" defTabSz="820738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Remembering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4491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0564EFC-3FD1-A586-C696-64B1A03F4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7E4AA3-DDA6-32AA-FDB8-298884975D4D}"/>
              </a:ext>
            </a:extLst>
          </p:cNvPr>
          <p:cNvSpPr/>
          <p:nvPr/>
        </p:nvSpPr>
        <p:spPr bwMode="auto">
          <a:xfrm>
            <a:off x="533400" y="1943100"/>
            <a:ext cx="5878438" cy="29718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PQuestion">
            <a:extLst>
              <a:ext uri="{FF2B5EF4-FFF2-40B4-BE49-F238E27FC236}">
                <a16:creationId xmlns:a16="http://schemas.microsoft.com/office/drawing/2014/main" id="{06C604B6-3B8E-FECE-C6C3-9B6AB7E28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2496436"/>
            <a:ext cx="4800601" cy="1865126"/>
          </a:xfrm>
        </p:spPr>
        <p:txBody>
          <a:bodyPr wrap="square">
            <a:spAutoFit/>
          </a:bodyPr>
          <a:lstStyle/>
          <a:p>
            <a:pPr algn="l"/>
            <a:r>
              <a:rPr lang="en-US" sz="3200" b="0" dirty="0">
                <a:solidFill>
                  <a:srgbClr val="376092"/>
                </a:solidFill>
                <a:latin typeface="+mj-lt"/>
              </a:rPr>
              <a:t>At what level of Bloom’s do you think you’ll need to operate to make A’s in </a:t>
            </a:r>
            <a:r>
              <a:rPr lang="en-US" sz="3200" b="0" dirty="0">
                <a:solidFill>
                  <a:srgbClr val="376092"/>
                </a:solidFill>
              </a:rPr>
              <a:t>university math</a:t>
            </a:r>
            <a:r>
              <a:rPr lang="en-US" sz="3200" b="0" dirty="0">
                <a:solidFill>
                  <a:srgbClr val="376092"/>
                </a:solidFill>
                <a:latin typeface="+mj-lt"/>
              </a:rPr>
              <a:t> courses?</a:t>
            </a:r>
          </a:p>
        </p:txBody>
      </p:sp>
      <p:sp>
        <p:nvSpPr>
          <p:cNvPr id="8" name="TPCountdownTrigger">
            <a:extLst>
              <a:ext uri="{FF2B5EF4-FFF2-40B4-BE49-F238E27FC236}">
                <a16:creationId xmlns:a16="http://schemas.microsoft.com/office/drawing/2014/main" id="{779788D9-080F-ECCB-C2B9-C0F5FB84B0BA}"/>
              </a:ext>
            </a:extLst>
          </p:cNvPr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3610B3-55C2-D9BA-4423-0E4F121E2D23}"/>
              </a:ext>
            </a:extLst>
          </p:cNvPr>
          <p:cNvSpPr txBox="1"/>
          <p:nvPr/>
        </p:nvSpPr>
        <p:spPr>
          <a:xfrm>
            <a:off x="612648" y="274320"/>
            <a:ext cx="82814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How do you think students answered?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03B19B-F00C-9FC8-FF4C-BA739E5E8583}"/>
              </a:ext>
            </a:extLst>
          </p:cNvPr>
          <p:cNvGrpSpPr/>
          <p:nvPr/>
        </p:nvGrpSpPr>
        <p:grpSpPr>
          <a:xfrm>
            <a:off x="6491086" y="911531"/>
            <a:ext cx="5548706" cy="5034937"/>
            <a:chOff x="6491086" y="911531"/>
            <a:chExt cx="5548706" cy="503493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CE049B3-D2F8-27AE-ADF7-62973DF8E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91086" y="911531"/>
              <a:ext cx="5548706" cy="5034937"/>
            </a:xfrm>
            <a:prstGeom prst="rect">
              <a:avLst/>
            </a:prstGeom>
          </p:spPr>
        </p:pic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1474CF0C-E471-1A84-5F84-309288A20E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94327" y="1267345"/>
              <a:ext cx="1152620" cy="329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algn="ctr" defTabSz="820738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Creating</a:t>
              </a:r>
            </a:p>
          </p:txBody>
        </p:sp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E5870008-9F49-4959-22C7-D3B8426B3F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94327" y="2087931"/>
              <a:ext cx="1152620" cy="329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algn="ctr" defTabSz="820738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Evaluating</a:t>
              </a:r>
            </a:p>
          </p:txBody>
        </p: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4C58A58D-95EE-54ED-78E1-A9363C0574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94327" y="2908517"/>
              <a:ext cx="1152620" cy="329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algn="ctr" defTabSz="820738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Analyzing</a:t>
              </a:r>
            </a:p>
          </p:txBody>
        </p:sp>
        <p:sp>
          <p:nvSpPr>
            <p:cNvPr id="12" name="Text Box 8">
              <a:extLst>
                <a:ext uri="{FF2B5EF4-FFF2-40B4-BE49-F238E27FC236}">
                  <a16:creationId xmlns:a16="http://schemas.microsoft.com/office/drawing/2014/main" id="{87C3E21A-9AC0-06DF-6AD6-FADFB0FFBE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37043" y="3729103"/>
              <a:ext cx="1467189" cy="329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algn="ctr" defTabSz="820738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Applying</a:t>
              </a:r>
            </a:p>
          </p:txBody>
        </p:sp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B1C1AB44-5C33-D65D-1A77-CD02725566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53944" y="4549689"/>
              <a:ext cx="1833386" cy="329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algn="ctr" defTabSz="820738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Understanding</a:t>
              </a:r>
            </a:p>
          </p:txBody>
        </p:sp>
        <p:sp>
          <p:nvSpPr>
            <p:cNvPr id="14" name="Text Box 10">
              <a:extLst>
                <a:ext uri="{FF2B5EF4-FFF2-40B4-BE49-F238E27FC236}">
                  <a16:creationId xmlns:a16="http://schemas.microsoft.com/office/drawing/2014/main" id="{9DEBD91B-EB9E-13E7-81C4-02C0205B7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3014" y="5370277"/>
              <a:ext cx="1575247" cy="329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algn="ctr" defTabSz="820738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Remembering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9944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525BECF-00D6-460B-F905-AB6691076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29FFB2-95D5-287C-F59E-6E0F59450062}"/>
              </a:ext>
            </a:extLst>
          </p:cNvPr>
          <p:cNvSpPr/>
          <p:nvPr/>
        </p:nvSpPr>
        <p:spPr bwMode="auto">
          <a:xfrm>
            <a:off x="533400" y="1943100"/>
            <a:ext cx="5878438" cy="29718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PQuestion">
            <a:extLst>
              <a:ext uri="{FF2B5EF4-FFF2-40B4-BE49-F238E27FC236}">
                <a16:creationId xmlns:a16="http://schemas.microsoft.com/office/drawing/2014/main" id="{519EF81B-AC69-78B8-9D63-61D7D4E37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4" y="2151856"/>
            <a:ext cx="4495800" cy="2554287"/>
          </a:xfrm>
        </p:spPr>
        <p:txBody>
          <a:bodyPr wrap="square">
            <a:spAutoFit/>
          </a:bodyPr>
          <a:lstStyle/>
          <a:p>
            <a:pPr algn="l"/>
            <a:r>
              <a:rPr lang="en-US" sz="3200" b="0" dirty="0">
                <a:solidFill>
                  <a:srgbClr val="376092"/>
                </a:solidFill>
                <a:latin typeface="+mj-lt"/>
              </a:rPr>
              <a:t>At what level of Bloom’s </a:t>
            </a:r>
            <a:r>
              <a:rPr lang="en-US" sz="3200" b="0" dirty="0">
                <a:solidFill>
                  <a:srgbClr val="376092"/>
                </a:solidFill>
                <a:latin typeface="+mn-lt"/>
              </a:rPr>
              <a:t>will you need to operate to be an outstanding clinical laboratory scientist?</a:t>
            </a:r>
          </a:p>
        </p:txBody>
      </p:sp>
      <p:sp>
        <p:nvSpPr>
          <p:cNvPr id="8" name="TPCountdownTrigger">
            <a:extLst>
              <a:ext uri="{FF2B5EF4-FFF2-40B4-BE49-F238E27FC236}">
                <a16:creationId xmlns:a16="http://schemas.microsoft.com/office/drawing/2014/main" id="{E876C22F-F8D5-D760-5B94-FCCEA6431352}"/>
              </a:ext>
            </a:extLst>
          </p:cNvPr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FD74A4-F449-35E9-24C8-8AB88C3E8AAF}"/>
              </a:ext>
            </a:extLst>
          </p:cNvPr>
          <p:cNvSpPr txBox="1"/>
          <p:nvPr/>
        </p:nvSpPr>
        <p:spPr>
          <a:xfrm>
            <a:off x="612648" y="274320"/>
            <a:ext cx="9260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How do you think students would answer?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9C6649-A35A-8290-CB07-88D4E5F33F5E}"/>
              </a:ext>
            </a:extLst>
          </p:cNvPr>
          <p:cNvGrpSpPr/>
          <p:nvPr/>
        </p:nvGrpSpPr>
        <p:grpSpPr>
          <a:xfrm>
            <a:off x="6491086" y="911531"/>
            <a:ext cx="5548706" cy="5034937"/>
            <a:chOff x="6491086" y="911531"/>
            <a:chExt cx="5548706" cy="503493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64A3086-93CB-CE4A-C6C6-4711EDD4B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91086" y="911531"/>
              <a:ext cx="5548706" cy="5034937"/>
            </a:xfrm>
            <a:prstGeom prst="rect">
              <a:avLst/>
            </a:prstGeom>
          </p:spPr>
        </p:pic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C01435E5-88DE-7EFA-8407-800D2C27A5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94327" y="1267345"/>
              <a:ext cx="1152620" cy="329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algn="ctr" defTabSz="820738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Creating</a:t>
              </a:r>
            </a:p>
          </p:txBody>
        </p:sp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0AAA33F5-B383-74E6-FA9B-8471950727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94327" y="2087931"/>
              <a:ext cx="1152620" cy="329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algn="ctr" defTabSz="820738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Evaluating</a:t>
              </a:r>
            </a:p>
          </p:txBody>
        </p: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D493854B-7095-7919-AAA2-792BA03758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94327" y="2908517"/>
              <a:ext cx="1152620" cy="329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algn="ctr" defTabSz="820738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Analyzing</a:t>
              </a:r>
            </a:p>
          </p:txBody>
        </p:sp>
        <p:sp>
          <p:nvSpPr>
            <p:cNvPr id="12" name="Text Box 8">
              <a:extLst>
                <a:ext uri="{FF2B5EF4-FFF2-40B4-BE49-F238E27FC236}">
                  <a16:creationId xmlns:a16="http://schemas.microsoft.com/office/drawing/2014/main" id="{181C7F06-CDF2-A88F-D022-4F5AC5DEAC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37043" y="3729103"/>
              <a:ext cx="1467189" cy="329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algn="ctr" defTabSz="820738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Applying</a:t>
              </a:r>
            </a:p>
          </p:txBody>
        </p:sp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5A690FD1-0CCC-F67A-5D77-E1E2F3866F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53944" y="4549689"/>
              <a:ext cx="1833386" cy="329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algn="ctr" defTabSz="820738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Understanding</a:t>
              </a:r>
            </a:p>
          </p:txBody>
        </p:sp>
        <p:sp>
          <p:nvSpPr>
            <p:cNvPr id="14" name="Text Box 10">
              <a:extLst>
                <a:ext uri="{FF2B5EF4-FFF2-40B4-BE49-F238E27FC236}">
                  <a16:creationId xmlns:a16="http://schemas.microsoft.com/office/drawing/2014/main" id="{D4E7C164-4A07-34FA-16D7-5C2F70486F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3014" y="5370277"/>
              <a:ext cx="1575247" cy="329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algn="ctr" defTabSz="820738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Remembering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8072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253B10-1C1B-BABF-C41E-0BDA86CFBE00}"/>
              </a:ext>
            </a:extLst>
          </p:cNvPr>
          <p:cNvSpPr/>
          <p:nvPr/>
        </p:nvSpPr>
        <p:spPr>
          <a:xfrm>
            <a:off x="533400" y="3124199"/>
            <a:ext cx="11658600" cy="1402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495800" y="794474"/>
            <a:ext cx="6169025" cy="1754326"/>
          </a:xfrm>
        </p:spPr>
        <p:txBody>
          <a:bodyPr wrap="square">
            <a:spAutoFit/>
          </a:bodyPr>
          <a:lstStyle/>
          <a:p>
            <a:pPr algn="l" eaLnBrk="1" hangingPunct="1"/>
            <a:r>
              <a:rPr lang="en-US" dirty="0">
                <a:latin typeface="+mj-lt"/>
              </a:rPr>
              <a:t>How do we teach students to move </a:t>
            </a:r>
            <a:r>
              <a:rPr lang="en-US" i="1" dirty="0">
                <a:latin typeface="+mj-lt"/>
              </a:rPr>
              <a:t>higher</a:t>
            </a:r>
            <a:r>
              <a:rPr lang="en-US" dirty="0">
                <a:latin typeface="+mj-lt"/>
              </a:rPr>
              <a:t> on Bloom’s Taxonomy?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495800" y="5630578"/>
            <a:ext cx="4838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i="1" dirty="0">
                <a:solidFill>
                  <a:srgbClr val="376092"/>
                </a:solidFill>
                <a:latin typeface="Arial" pitchFamily="34" charset="0"/>
              </a:rPr>
              <a:t>*adapted from Frank Christ’s PLRS system</a:t>
            </a:r>
            <a:endParaRPr lang="en-US" dirty="0">
              <a:solidFill>
                <a:srgbClr val="376092"/>
              </a:solidFill>
              <a:latin typeface="Calibri"/>
            </a:endParaRPr>
          </a:p>
        </p:txBody>
      </p:sp>
      <p:pic>
        <p:nvPicPr>
          <p:cNvPr id="9" name="Picture 3" descr="C:\Users\Saundra\AppData\Local\Microsoft\Windows\Temporary Internet Files\Content.IE5\QXGU3RF2\MC90007084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11263"/>
            <a:ext cx="2612398" cy="51120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507CC9-05A3-872F-4E7D-FC936AF57ECB}"/>
              </a:ext>
            </a:extLst>
          </p:cNvPr>
          <p:cNvSpPr txBox="1"/>
          <p:nvPr/>
        </p:nvSpPr>
        <p:spPr>
          <a:xfrm>
            <a:off x="4495800" y="3550980"/>
            <a:ext cx="6094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76092"/>
                </a:solidFill>
                <a:latin typeface="+mj-lt"/>
              </a:rPr>
              <a:t>Teach them the Study Cycle*</a:t>
            </a:r>
            <a:endParaRPr lang="en-US" sz="3200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144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0A2D2A-DEA3-4F97-BF45-ADC54FB9F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7839"/>
            <a:ext cx="9144000" cy="68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76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E37CFD8-8AFE-696A-21D2-6346A55A3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44C9F6-310B-CF15-C726-CB2C1078A69D}"/>
              </a:ext>
            </a:extLst>
          </p:cNvPr>
          <p:cNvSpPr/>
          <p:nvPr/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5B53EC-CB89-E7D8-90C2-F77D7985D00F}"/>
              </a:ext>
            </a:extLst>
          </p:cNvPr>
          <p:cNvSpPr txBox="1"/>
          <p:nvPr/>
        </p:nvSpPr>
        <p:spPr>
          <a:xfrm>
            <a:off x="4800600" y="415384"/>
            <a:ext cx="5591621" cy="1650206"/>
          </a:xfrm>
          <a:prstGeom prst="downArrowCallou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At 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seminar’s conclusion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, attendees will be able to: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5743CF8-56A4-9414-B81E-73D911F67EEE}"/>
              </a:ext>
            </a:extLst>
          </p:cNvPr>
          <p:cNvSpPr/>
          <p:nvPr/>
        </p:nvSpPr>
        <p:spPr>
          <a:xfrm>
            <a:off x="3274178" y="2220635"/>
            <a:ext cx="8689222" cy="1532334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metacognition and give examples of how metacognitive learning strategies can improve learning in mathematics.                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5E9C435-6F4E-C5C0-A871-429A60D1934E}"/>
              </a:ext>
            </a:extLst>
          </p:cNvPr>
          <p:cNvSpPr/>
          <p:nvPr/>
        </p:nvSpPr>
        <p:spPr>
          <a:xfrm>
            <a:off x="3274177" y="3845256"/>
            <a:ext cx="8689222" cy="1532334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why very capable students flounder in math and describe two paradigm shifting behaviors that can immediately and dramatically improve their performance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79C2FB7-50AE-E612-1C9D-D5363A7A3062}"/>
              </a:ext>
            </a:extLst>
          </p:cNvPr>
          <p:cNvSpPr/>
          <p:nvPr/>
        </p:nvSpPr>
        <p:spPr>
          <a:xfrm>
            <a:off x="3274177" y="5469877"/>
            <a:ext cx="8737599" cy="1055608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a plan for teaching metacognitive strategies in  courses and/or interactions with students.</a:t>
            </a:r>
            <a:endParaRPr lang="en-US" sz="2800" dirty="0">
              <a:solidFill>
                <a:schemeClr val="tx1"/>
              </a:solidFill>
              <a:latin typeface="Goudy Old Style" pitchFamily="18" charset="0"/>
              <a:cs typeface="Times New Roman" pitchFamily="18" charset="0"/>
            </a:endParaRP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B0D12CBB-B01F-AE6C-B2A0-3264BC1848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141573"/>
            <a:ext cx="2844800" cy="1200329"/>
          </a:xfrm>
        </p:spPr>
        <p:txBody>
          <a:bodyPr wrap="square">
            <a:spAutoFit/>
          </a:bodyPr>
          <a:lstStyle/>
          <a:p>
            <a:pPr algn="ctr" eaLnBrk="1" hangingPunct="1"/>
            <a:r>
              <a:rPr lang="en-US" b="1" dirty="0">
                <a:solidFill>
                  <a:srgbClr val="376091"/>
                </a:solidFill>
                <a:latin typeface="+mn-lt"/>
                <a:cs typeface="Times New Roman" pitchFamily="18" charset="0"/>
              </a:rPr>
              <a:t>Seminar</a:t>
            </a:r>
            <a:r>
              <a:rPr lang="en-US" b="1" dirty="0">
                <a:solidFill>
                  <a:srgbClr val="376091"/>
                </a:solidFill>
                <a:latin typeface="+mn-lt"/>
              </a:rPr>
              <a:t> Outcomes</a:t>
            </a:r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190CB1F9-482D-B473-EDE4-5DF46E88019C}"/>
              </a:ext>
            </a:extLst>
          </p:cNvPr>
          <p:cNvSpPr/>
          <p:nvPr/>
        </p:nvSpPr>
        <p:spPr>
          <a:xfrm>
            <a:off x="685800" y="589337"/>
            <a:ext cx="1863252" cy="1863252"/>
          </a:xfrm>
          <a:prstGeom prst="star5">
            <a:avLst/>
          </a:prstGeom>
          <a:solidFill>
            <a:srgbClr val="37609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6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9991"/>
            <a:ext cx="12344400" cy="590931"/>
          </a:xfrm>
        </p:spPr>
        <p:txBody>
          <a:bodyPr wrap="square">
            <a:spAutoFit/>
          </a:bodyPr>
          <a:lstStyle/>
          <a:p>
            <a:r>
              <a:rPr lang="en-US" sz="3600" dirty="0">
                <a:latin typeface="+mj-lt"/>
              </a:rPr>
              <a:t>Sharing Bloom’s and The Study Cycle Improved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1066800"/>
            <a:ext cx="11430000" cy="5484813"/>
          </a:xfr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+mj-lt"/>
              </a:rPr>
              <a:t>Dr. Kelter: </a:t>
            </a:r>
          </a:p>
          <a:p>
            <a:pPr marL="0" indent="4572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+mj-lt"/>
              </a:rPr>
              <a:t>After the ND-Gateway workshop this August, I shared Dr. McGuire’s presentation with several of my colleagues and students in the ABEN department. </a:t>
            </a:r>
          </a:p>
          <a:p>
            <a:pPr marL="0" indent="4572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+mj-lt"/>
              </a:rPr>
              <a:t>One ABEN student was struggling in his classes. I asked how he studied, and found he didn’t have good study habits. I </a:t>
            </a:r>
            <a:r>
              <a:rPr lang="en-US" sz="1800" b="1" dirty="0">
                <a:solidFill>
                  <a:schemeClr val="accent3"/>
                </a:solidFill>
                <a:latin typeface="+mj-lt"/>
              </a:rPr>
              <a:t>shared the PPT with him on August 21, 2018, and also emphasized the content in slide 32 (Bloom’s Taxonomy) and slide 45 (Study Cycle)</a:t>
            </a:r>
            <a:r>
              <a:rPr lang="en-US" sz="1800" dirty="0">
                <a:solidFill>
                  <a:schemeClr val="accent3"/>
                </a:solidFill>
                <a:latin typeface="+mj-lt"/>
              </a:rPr>
              <a:t>. </a:t>
            </a:r>
            <a:r>
              <a:rPr lang="en-US" sz="1800" dirty="0">
                <a:latin typeface="+mj-lt"/>
              </a:rPr>
              <a:t>He wrote me an email today (September 7, 2018) and said: </a:t>
            </a:r>
          </a:p>
          <a:p>
            <a:pPr marL="0" indent="4572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accent3"/>
                </a:solidFill>
                <a:latin typeface="+mj-lt"/>
              </a:rPr>
              <a:t>“I actually am applying myself and changed my study and planning habits </a:t>
            </a:r>
            <a:r>
              <a:rPr lang="en-US" sz="1800" dirty="0">
                <a:solidFill>
                  <a:schemeClr val="accent3"/>
                </a:solidFill>
                <a:latin typeface="+mj-lt"/>
              </a:rPr>
              <a:t>and it seems to be paying off already</a:t>
            </a:r>
            <a:r>
              <a:rPr lang="en-US" sz="1800" b="1" dirty="0">
                <a:solidFill>
                  <a:schemeClr val="accent3"/>
                </a:solidFill>
                <a:latin typeface="+mj-lt"/>
              </a:rPr>
              <a:t>. I scored 114% on the first and only graded homework assignment so far and took the first exam on Wednesday and got 100%.”</a:t>
            </a:r>
          </a:p>
          <a:p>
            <a:pPr marL="0" indent="4572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+mj-lt"/>
              </a:rPr>
              <a:t>I also applied the suggestion in Slide 14 to my class, and </a:t>
            </a:r>
            <a:r>
              <a:rPr lang="en-US" sz="1800" b="1" dirty="0">
                <a:solidFill>
                  <a:schemeClr val="accent3"/>
                </a:solidFill>
                <a:latin typeface="+mj-lt"/>
              </a:rPr>
              <a:t>invited students to co-teach some lectures with me.</a:t>
            </a:r>
            <a:r>
              <a:rPr lang="en-US" sz="18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1800" dirty="0">
                <a:latin typeface="+mj-lt"/>
              </a:rPr>
              <a:t>They did a fantastic job by adding much more content and real world experience to the class. This is truly a wonderful experience for me because </a:t>
            </a:r>
            <a:r>
              <a:rPr lang="en-US" sz="1800" b="1" dirty="0">
                <a:solidFill>
                  <a:schemeClr val="accent3"/>
                </a:solidFill>
                <a:latin typeface="+mj-lt"/>
              </a:rPr>
              <a:t>I saw that students poured their passion and talent into the lecture. </a:t>
            </a:r>
          </a:p>
          <a:p>
            <a:pPr marL="0" indent="4572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+mj-lt"/>
              </a:rPr>
              <a:t>Please extend my appreciation to Dr. McGuire.   </a:t>
            </a:r>
          </a:p>
          <a:p>
            <a:pPr marL="0" indent="0">
              <a:buNone/>
            </a:pPr>
            <a:r>
              <a:rPr lang="en-US" sz="1800" dirty="0">
                <a:latin typeface="+mj-lt"/>
              </a:rPr>
              <a:t> </a:t>
            </a:r>
          </a:p>
          <a:p>
            <a:pPr marL="0" indent="0">
              <a:buNone/>
            </a:pPr>
            <a:r>
              <a:rPr lang="en-US" sz="1800" dirty="0">
                <a:latin typeface="+mj-lt"/>
              </a:rPr>
              <a:t>Thanks, </a:t>
            </a:r>
          </a:p>
          <a:p>
            <a:pPr marL="0" indent="0">
              <a:buNone/>
            </a:pPr>
            <a:r>
              <a:rPr lang="en-US" sz="1800" dirty="0">
                <a:latin typeface="+mj-lt"/>
              </a:rPr>
              <a:t>Xinhua Jia, Ph.D., P.E. Associate Professor, Agricultural and Biosystems Engineering</a:t>
            </a:r>
          </a:p>
          <a:p>
            <a:pPr marL="0" indent="0">
              <a:buNone/>
            </a:pPr>
            <a:r>
              <a:rPr lang="en-US" sz="1800" dirty="0">
                <a:latin typeface="+mj-lt"/>
              </a:rPr>
              <a:t>North Dakota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834373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1CB26-7B53-4B45-AAB4-A938DA20F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7" t="17407" r="6666" b="5556"/>
          <a:stretch/>
        </p:blipFill>
        <p:spPr>
          <a:xfrm>
            <a:off x="-8872" y="596561"/>
            <a:ext cx="12164696" cy="591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42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52069" y="180516"/>
            <a:ext cx="6200316" cy="533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How Do Students Feel About Active Learning?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F37787-3D03-43C9-8060-C36500D2B9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90" t="15926" r="23110" b="67778"/>
          <a:stretch>
            <a:fillRect/>
          </a:stretch>
        </p:blipFill>
        <p:spPr>
          <a:xfrm>
            <a:off x="798834" y="655646"/>
            <a:ext cx="5715000" cy="838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37CCFB-7405-4443-8533-AE35706ACC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34" t="17407" r="40833" b="8519"/>
          <a:stretch/>
        </p:blipFill>
        <p:spPr>
          <a:xfrm>
            <a:off x="798834" y="1362808"/>
            <a:ext cx="5715000" cy="5495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455E39-7068-5C68-6893-4BCE139421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390" t="13577" r="15099"/>
          <a:stretch>
            <a:fillRect/>
          </a:stretch>
        </p:blipFill>
        <p:spPr>
          <a:xfrm>
            <a:off x="6814283" y="1806214"/>
            <a:ext cx="5248950" cy="41588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5BB42B-94E4-5558-482B-5336C74160C2}"/>
              </a:ext>
            </a:extLst>
          </p:cNvPr>
          <p:cNvSpPr txBox="1"/>
          <p:nvPr/>
        </p:nvSpPr>
        <p:spPr>
          <a:xfrm>
            <a:off x="6749090" y="6308879"/>
            <a:ext cx="55169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https://news.harvard.edu/gazette/story/2019/09/study-shows-that-students-learn-more-when-taking-part-in-classrooms-that-employ-active-learning-strategies/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CF5566C3-AF29-8EA7-601D-A15C43455672}"/>
              </a:ext>
            </a:extLst>
          </p:cNvPr>
          <p:cNvSpPr txBox="1">
            <a:spLocks noChangeArrowheads="1"/>
          </p:cNvSpPr>
          <p:nvPr/>
        </p:nvSpPr>
        <p:spPr>
          <a:xfrm>
            <a:off x="7299087" y="180516"/>
            <a:ext cx="4916166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How Can We Change Their Minds?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EEE1BB9-F6BE-99C3-6B90-48E97D11C8AD}"/>
              </a:ext>
            </a:extLst>
          </p:cNvPr>
          <p:cNvSpPr txBox="1">
            <a:spLocks noChangeArrowheads="1"/>
          </p:cNvSpPr>
          <p:nvPr/>
        </p:nvSpPr>
        <p:spPr>
          <a:xfrm>
            <a:off x="7236334" y="928958"/>
            <a:ext cx="4916166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Show Them The Evidence!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806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7" y="2057400"/>
            <a:ext cx="11212403" cy="1143000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Metacognition and Active Learning Combination Reveals Better Performance on Cognitively Demanding General Chemistry Concepts than Active Learning Alone</a:t>
            </a:r>
            <a:br>
              <a:rPr lang="en-US" sz="2400" dirty="0"/>
            </a:br>
            <a:br>
              <a:rPr lang="en-US" sz="2400" dirty="0"/>
            </a:br>
            <a:r>
              <a:rPr lang="en-US" sz="2000" dirty="0">
                <a:solidFill>
                  <a:prstClr val="black"/>
                </a:solidFill>
              </a:rPr>
              <a:t>Jacinta M. Mutambuki*, Mwarumba Mwavita, Caroline Z. Muteti, Brooke I. Jacob, and Smita Mohanty</a:t>
            </a:r>
            <a:br>
              <a:rPr lang="en-US" sz="2000" dirty="0">
                <a:solidFill>
                  <a:prstClr val="black"/>
                </a:solidFill>
              </a:rPr>
            </a:br>
            <a:br>
              <a:rPr lang="en-US" b="1" dirty="0"/>
            </a:br>
            <a:r>
              <a:rPr lang="en-US" dirty="0"/>
              <a:t> </a:t>
            </a:r>
            <a:br>
              <a:rPr lang="en-US" dirty="0"/>
            </a:b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93390" y="6308301"/>
            <a:ext cx="12102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J. Chem. Educ. 2020, 97, 7, 1832–1840, Publication Date: June 25, 2020 https://doi.org/10.1021/acs.jchemed.0c00254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D5A635-41DB-4E4C-9271-0F370C96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489" y="2824491"/>
            <a:ext cx="3521022" cy="30139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860421-5A05-44F2-B254-1C963E291469}"/>
              </a:ext>
            </a:extLst>
          </p:cNvPr>
          <p:cNvSpPr txBox="1"/>
          <p:nvPr/>
        </p:nvSpPr>
        <p:spPr>
          <a:xfrm>
            <a:off x="1824483" y="639741"/>
            <a:ext cx="8639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Metacognition</a:t>
            </a:r>
            <a:r>
              <a:rPr lang="en-US" sz="28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Enhances Efficacy of Active Learning</a:t>
            </a:r>
          </a:p>
        </p:txBody>
      </p:sp>
    </p:spTree>
    <p:extLst>
      <p:ext uri="{BB962C8B-B14F-4D97-AF65-F5344CB8AC3E}">
        <p14:creationId xmlns:p14="http://schemas.microsoft.com/office/powerpoint/2010/main" val="2861911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594" y="906315"/>
            <a:ext cx="10870113" cy="576253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b="1" dirty="0"/>
              <a:t>979 students </a:t>
            </a:r>
            <a:r>
              <a:rPr lang="en-US" sz="2400" dirty="0"/>
              <a:t>in eight sections of STEM gateway courses (3 disciplines; 6 courses)</a:t>
            </a:r>
          </a:p>
          <a:p>
            <a:pPr>
              <a:spcBef>
                <a:spcPts val="0"/>
              </a:spcBef>
            </a:pPr>
            <a:r>
              <a:rPr lang="en-US" sz="2400" b="1" dirty="0"/>
              <a:t>Ordinary Least Squares Regression (OLS) performed </a:t>
            </a:r>
            <a:r>
              <a:rPr lang="en-US" sz="2400" dirty="0"/>
              <a:t>to generate a statistically significant model (p&lt;0.001) 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Controlling for exam 1 score and high school GPA, we estimate that </a:t>
            </a:r>
            <a:r>
              <a:rPr lang="en-US" sz="2400" b="1" dirty="0"/>
              <a:t>attending Dr. McGuire's workshop </a:t>
            </a:r>
            <a:r>
              <a:rPr lang="en-US" sz="2400" dirty="0"/>
              <a:t>was associated with </a:t>
            </a:r>
            <a:r>
              <a:rPr lang="en-US" sz="2400" b="1" dirty="0"/>
              <a:t>final grades that were 3.22 points higher (100 </a:t>
            </a:r>
            <a:r>
              <a:rPr lang="en-US" sz="2400" b="1" dirty="0" err="1"/>
              <a:t>pt</a:t>
            </a:r>
            <a:r>
              <a:rPr lang="en-US" sz="2400" b="1" dirty="0"/>
              <a:t> scale).  </a:t>
            </a:r>
            <a:r>
              <a:rPr lang="en-US" sz="2400" b="1" dirty="0">
                <a:solidFill>
                  <a:srgbClr val="C00000"/>
                </a:solidFill>
              </a:rPr>
              <a:t>Completing the challenge</a:t>
            </a:r>
            <a:r>
              <a:rPr lang="en-US" sz="2400" dirty="0"/>
              <a:t> was associated with a final grade </a:t>
            </a:r>
            <a:r>
              <a:rPr lang="en-US" sz="2400" b="1" dirty="0">
                <a:solidFill>
                  <a:srgbClr val="C00000"/>
                </a:solidFill>
              </a:rPr>
              <a:t>5.61 points higher</a:t>
            </a:r>
            <a:r>
              <a:rPr lang="en-US" sz="2400" dirty="0"/>
              <a:t>.</a:t>
            </a:r>
          </a:p>
          <a:p>
            <a:pPr>
              <a:spcBef>
                <a:spcPts val="0"/>
              </a:spcBef>
            </a:pPr>
            <a:r>
              <a:rPr lang="en-US" sz="2400" b="1" dirty="0"/>
              <a:t>Final course grades: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	Course only:												C+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b="1" dirty="0"/>
              <a:t>Attended metacognition workshop session:				B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b="1" dirty="0">
                <a:solidFill>
                  <a:srgbClr val="C00000"/>
                </a:solidFill>
              </a:rPr>
              <a:t>Attended workshop </a:t>
            </a:r>
            <a:r>
              <a:rPr lang="en-US" sz="2400" b="1" i="1" dirty="0">
                <a:solidFill>
                  <a:srgbClr val="C00000"/>
                </a:solidFill>
              </a:rPr>
              <a:t>and</a:t>
            </a:r>
            <a:r>
              <a:rPr lang="en-US" sz="2400" b="1" dirty="0">
                <a:solidFill>
                  <a:srgbClr val="C00000"/>
                </a:solidFill>
              </a:rPr>
              <a:t> completed AYC Challenge:		B+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Content Placeholder 20" descr="PPoint-banner-1A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93" b="-959"/>
          <a:stretch>
            <a:fillRect/>
          </a:stretch>
        </p:blipFill>
        <p:spPr bwMode="auto">
          <a:xfrm>
            <a:off x="2138362" y="5991373"/>
            <a:ext cx="8060339" cy="79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528762" y="18615"/>
            <a:ext cx="9134475" cy="838200"/>
          </a:xfrm>
          <a:prstGeom prst="rect">
            <a:avLst/>
          </a:prstGeom>
          <a:solidFill>
            <a:schemeClr val="lt1"/>
          </a:solidFill>
          <a:ln w="25400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lang="en-US" sz="40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FFBE15"/>
                </a:solidFill>
                <a:latin typeface="Times New Roman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FFBE15"/>
                </a:solidFill>
                <a:latin typeface="Times New Roman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FFBE15"/>
                </a:solidFill>
                <a:latin typeface="Times New Roman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FFBE15"/>
                </a:solidFill>
                <a:latin typeface="Times New Roman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FFBE15"/>
                </a:solidFill>
                <a:latin typeface="Times New Roman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FFBE15"/>
                </a:solidFill>
                <a:latin typeface="Times New Roman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FFBE15"/>
                </a:solidFill>
                <a:latin typeface="Times New Roman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FFBE15"/>
                </a:solidFill>
                <a:latin typeface="Times New Roman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l" defTabSz="457200">
              <a:defRPr/>
            </a:pPr>
            <a:r>
              <a:rPr lang="en-US" sz="3200" b="1" kern="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2600" b="1" kern="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Results from Univ of Rhode Island Ace Your Course Challenge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9134A-ACB4-111F-5837-7A8D2D767DBA}"/>
              </a:ext>
            </a:extLst>
          </p:cNvPr>
          <p:cNvSpPr txBox="1"/>
          <p:nvPr/>
        </p:nvSpPr>
        <p:spPr>
          <a:xfrm>
            <a:off x="3202023" y="5523040"/>
            <a:ext cx="5933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https://onlinelibrary.wiley.com/doi/epdf/10.1002/ntlf.30186</a:t>
            </a:r>
          </a:p>
        </p:txBody>
      </p:sp>
    </p:spTree>
    <p:extLst>
      <p:ext uri="{BB962C8B-B14F-4D97-AF65-F5344CB8AC3E}">
        <p14:creationId xmlns:p14="http://schemas.microsoft.com/office/powerpoint/2010/main" val="165846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0981A7-3150-F147-5E45-5EB36416A522}"/>
              </a:ext>
            </a:extLst>
          </p:cNvPr>
          <p:cNvSpPr/>
          <p:nvPr/>
        </p:nvSpPr>
        <p:spPr>
          <a:xfrm>
            <a:off x="0" y="2438916"/>
            <a:ext cx="12192000" cy="18271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1" name="Rectangle 1028"/>
          <p:cNvSpPr>
            <a:spLocks noChangeArrowheads="1"/>
          </p:cNvSpPr>
          <p:nvPr/>
        </p:nvSpPr>
        <p:spPr bwMode="auto">
          <a:xfrm>
            <a:off x="1889126" y="10763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26630" name="Rectangle 1030"/>
          <p:cNvSpPr>
            <a:spLocks noChangeArrowheads="1"/>
          </p:cNvSpPr>
          <p:nvPr/>
        </p:nvSpPr>
        <p:spPr bwMode="auto">
          <a:xfrm>
            <a:off x="2095936" y="5466721"/>
            <a:ext cx="335251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376092"/>
                </a:solidFill>
              </a:rPr>
              <a:t>Dweck, Carol, 2006.  </a:t>
            </a:r>
          </a:p>
          <a:p>
            <a:pPr>
              <a:defRPr/>
            </a:pPr>
            <a:r>
              <a:rPr lang="en-US" sz="2000" i="1" dirty="0">
                <a:solidFill>
                  <a:srgbClr val="376092"/>
                </a:solidFill>
              </a:rPr>
              <a:t>Mindset: The New Psychology </a:t>
            </a:r>
          </a:p>
          <a:p>
            <a:pPr>
              <a:defRPr/>
            </a:pPr>
            <a:r>
              <a:rPr lang="en-US" sz="2000" i="1" dirty="0">
                <a:solidFill>
                  <a:srgbClr val="376092"/>
                </a:solidFill>
              </a:rPr>
              <a:t>of Success.  </a:t>
            </a:r>
            <a:r>
              <a:rPr lang="en-US" sz="2000" dirty="0">
                <a:solidFill>
                  <a:srgbClr val="376092"/>
                </a:solidFill>
              </a:rPr>
              <a:t>New York:  </a:t>
            </a:r>
          </a:p>
          <a:p>
            <a:pPr>
              <a:defRPr/>
            </a:pPr>
            <a:r>
              <a:rPr lang="en-US" sz="2000" dirty="0">
                <a:solidFill>
                  <a:srgbClr val="376092"/>
                </a:solidFill>
              </a:rPr>
              <a:t>Random House Publishing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1091" y="1768985"/>
            <a:ext cx="2362200" cy="358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083827" y="6784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Mindset Matters</a:t>
            </a:r>
            <a:r>
              <a:rPr lang="en-US" sz="4000" dirty="0">
                <a:solidFill>
                  <a:schemeClr val="tx2"/>
                </a:solidFill>
              </a:rPr>
              <a:t> </a:t>
            </a:r>
            <a:endParaRPr lang="en-US" sz="4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0" y="28194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8829" y="1768985"/>
            <a:ext cx="2307440" cy="350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553199" y="5455588"/>
            <a:ext cx="439869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76092"/>
                </a:solidFill>
              </a:rPr>
              <a:t>Shenk, David, 2010. </a:t>
            </a:r>
            <a:r>
              <a:rPr lang="en-US" sz="2000" i="1" dirty="0">
                <a:solidFill>
                  <a:srgbClr val="376092"/>
                </a:solidFill>
              </a:rPr>
              <a:t>The Genius in All of Us: Why Everything You've Been Told About Genetics, Talent, and IQ Is Wrong.  New York:  Doubleday </a:t>
            </a:r>
          </a:p>
          <a:p>
            <a:endParaRPr lang="en-US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0317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9F9CA-7A09-3DA1-E760-52EB28DFB5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248400"/>
            <a:ext cx="7993828" cy="590931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76092"/>
                </a:solidFill>
                <a:latin typeface="Calibri"/>
              </a:rPr>
              <a:t>Dweck, Carol (2006) </a:t>
            </a:r>
            <a:r>
              <a:rPr lang="en-US" i="1" dirty="0">
                <a:solidFill>
                  <a:srgbClr val="376092"/>
                </a:solidFill>
                <a:latin typeface="Calibri"/>
              </a:rPr>
              <a:t>Mindset:  The New Psychology of Success. </a:t>
            </a:r>
            <a:r>
              <a:rPr lang="en-US" dirty="0">
                <a:solidFill>
                  <a:srgbClr val="376092"/>
                </a:solidFill>
                <a:latin typeface="Calibri"/>
              </a:rPr>
              <a:t>New York:  Random House Publishing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2D5CFC-E211-5910-CE12-2A6EA3AA3E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15914" y="1625428"/>
            <a:ext cx="8165034" cy="3060325"/>
          </a:xfrm>
        </p:spPr>
        <p:txBody>
          <a:bodyPr/>
          <a:lstStyle/>
          <a:p>
            <a:pPr eaLnBrk="0" hangingPunct="0">
              <a:defRPr/>
            </a:pPr>
            <a:r>
              <a:rPr lang="en-US" sz="2800" b="1" dirty="0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Fixed Intelligence Mindset</a:t>
            </a:r>
          </a:p>
          <a:p>
            <a:pPr eaLnBrk="0" hangingPunct="0">
              <a:defRPr/>
            </a:pPr>
            <a:r>
              <a:rPr lang="en-US" sz="2800" dirty="0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Intelligence is static</a:t>
            </a:r>
          </a:p>
          <a:p>
            <a:pPr eaLnBrk="0" hangingPunct="0">
              <a:defRPr/>
            </a:pPr>
            <a:r>
              <a:rPr lang="en-US" sz="2800" dirty="0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You have a certain amount of it</a:t>
            </a:r>
            <a:endParaRPr lang="en-US" sz="2800" b="1" dirty="0">
              <a:solidFill>
                <a:srgbClr val="37609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defRPr/>
            </a:pPr>
            <a:r>
              <a:rPr lang="en-US" sz="2800" b="1" dirty="0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Growth Intelligence Mindset</a:t>
            </a:r>
          </a:p>
          <a:p>
            <a:pPr eaLnBrk="0" hangingPunct="0">
              <a:defRPr/>
            </a:pPr>
            <a:r>
              <a:rPr lang="en-US" sz="2800" dirty="0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Intelligence can be developed</a:t>
            </a:r>
          </a:p>
          <a:p>
            <a:pPr eaLnBrk="0" hangingPunct="0">
              <a:defRPr/>
            </a:pPr>
            <a:r>
              <a:rPr lang="en-US" sz="2800" dirty="0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You can grow it with actions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D9168D-C91A-F3AA-F6CD-221420C02F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947" y="1446919"/>
            <a:ext cx="3785653" cy="37856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http://s4.hubimg.com/u/4505983_f496.jpg">
            <a:extLst>
              <a:ext uri="{FF2B5EF4-FFF2-40B4-BE49-F238E27FC236}">
                <a16:creationId xmlns:a16="http://schemas.microsoft.com/office/drawing/2014/main" id="{559EF684-E63C-0404-3920-B2414D594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789"/>
          <a:stretch/>
        </p:blipFill>
        <p:spPr bwMode="auto">
          <a:xfrm>
            <a:off x="9198196" y="149058"/>
            <a:ext cx="2438396" cy="13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3999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ndset diagram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6" b="4444"/>
          <a:stretch/>
        </p:blipFill>
        <p:spPr>
          <a:xfrm>
            <a:off x="2743200" y="0"/>
            <a:ext cx="6858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1197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431161"/>
          </a:xfrm>
        </p:spPr>
        <p:txBody>
          <a:bodyPr>
            <a:spAutoFit/>
          </a:bodyPr>
          <a:lstStyle/>
          <a:p>
            <a:r>
              <a:rPr lang="en-US" dirty="0"/>
              <a:t>Which mindset about intelligence</a:t>
            </a:r>
            <a:br>
              <a:rPr lang="en-US" dirty="0"/>
            </a:br>
            <a:r>
              <a:rPr lang="en-US" dirty="0"/>
              <a:t> do you think most students have?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sz="quarter" idx="16"/>
            <p:custDataLst>
              <p:tags r:id="rId2"/>
            </p:custDataLst>
          </p:nvPr>
        </p:nvSpPr>
        <p:spPr>
          <a:xfrm>
            <a:off x="6337300" y="2761215"/>
            <a:ext cx="4495800" cy="1106970"/>
          </a:xfr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Fixed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Growth</a:t>
            </a:r>
          </a:p>
        </p:txBody>
      </p:sp>
      <p:sp>
        <p:nvSpPr>
          <p:cNvPr id="5" name="TPCountdownTrigger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B303BC-4EB5-627E-25F8-9D0B62C786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9508" y="2274469"/>
            <a:ext cx="3064560" cy="2309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687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PAnswers">
            <a:extLst>
              <a:ext uri="{FF2B5EF4-FFF2-40B4-BE49-F238E27FC236}">
                <a16:creationId xmlns:a16="http://schemas.microsoft.com/office/drawing/2014/main" id="{6D6070D4-435A-0974-9CB4-08BBC71144B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337300" y="2761215"/>
            <a:ext cx="4495800" cy="11069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/>
              <a:t>Fixed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Growth</a:t>
            </a:r>
            <a:endParaRPr lang="en-US" dirty="0"/>
          </a:p>
        </p:txBody>
      </p:sp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431161"/>
          </a:xfrm>
        </p:spPr>
        <p:txBody>
          <a:bodyPr wrap="square">
            <a:spAutoFit/>
          </a:bodyPr>
          <a:lstStyle/>
          <a:p>
            <a:r>
              <a:rPr lang="en-US" dirty="0"/>
              <a:t>Which mindset about </a:t>
            </a:r>
            <a:r>
              <a:rPr lang="en-US" i="1" dirty="0"/>
              <a:t>student</a:t>
            </a:r>
            <a:r>
              <a:rPr lang="en-US" dirty="0"/>
              <a:t> intelligence </a:t>
            </a:r>
            <a:br>
              <a:rPr lang="en-US" dirty="0"/>
            </a:br>
            <a:r>
              <a:rPr lang="en-US" dirty="0"/>
              <a:t>do you think most faculty have?</a:t>
            </a:r>
          </a:p>
        </p:txBody>
      </p:sp>
      <p:sp>
        <p:nvSpPr>
          <p:cNvPr id="5" name="TPCountdownTrigger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5B6B92-C88C-FB4E-3699-2BB8B47AF4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9508" y="2274469"/>
            <a:ext cx="3064560" cy="2309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37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687" y="353795"/>
            <a:ext cx="12004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Resources for Today’s Seminar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4A0B73-7A84-5FD0-6782-97686117235C}"/>
              </a:ext>
            </a:extLst>
          </p:cNvPr>
          <p:cNvSpPr txBox="1"/>
          <p:nvPr/>
        </p:nvSpPr>
        <p:spPr>
          <a:xfrm>
            <a:off x="4547145" y="5040296"/>
            <a:ext cx="3558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 is the trailer!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1A1E14-D60C-7FEC-92D7-4F1332425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882" y="1156786"/>
            <a:ext cx="2363346" cy="35450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8228DD-BF1F-C552-93EF-5B3EA60AD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773" y="1156786"/>
            <a:ext cx="2322454" cy="3482978"/>
          </a:xfrm>
          <a:prstGeom prst="rect">
            <a:avLst/>
          </a:prstGeom>
        </p:spPr>
      </p:pic>
      <p:sp>
        <p:nvSpPr>
          <p:cNvPr id="4" name="Rectangle 1030">
            <a:extLst>
              <a:ext uri="{FF2B5EF4-FFF2-40B4-BE49-F238E27FC236}">
                <a16:creationId xmlns:a16="http://schemas.microsoft.com/office/drawing/2014/main" id="{F4E29918-768E-2B9F-350D-277BF82FB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5881" y="6235004"/>
            <a:ext cx="95233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bg2">
                    <a:lumMod val="10000"/>
                  </a:schemeClr>
                </a:solidFill>
              </a:rPr>
              <a:t>McGuire, S.Y. (2018). Teach Yourself How to Learn: Strategies You Can Use to Ace Any Course at Any Level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. Sterling, VA: Stylus</a:t>
            </a:r>
          </a:p>
        </p:txBody>
      </p:sp>
      <p:sp>
        <p:nvSpPr>
          <p:cNvPr id="10" name="Rectangle 1030">
            <a:extLst>
              <a:ext uri="{FF2B5EF4-FFF2-40B4-BE49-F238E27FC236}">
                <a16:creationId xmlns:a16="http://schemas.microsoft.com/office/drawing/2014/main" id="{9C8EB6DC-0AE3-0BC5-6230-B6A18FBE3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5882" y="5563517"/>
            <a:ext cx="95233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600" b="1" i="1" dirty="0">
                <a:solidFill>
                  <a:prstClr val="black"/>
                </a:solidFill>
                <a:latin typeface="Calibri"/>
              </a:rPr>
              <a:t>McGuire, S.Y. (2015). Teach Students How to Learn: Strategies You Can Incorporate into Any Course to Improve Student Metacognition, Study Skills, and Motivation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. Sterling, VA: Stylus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CE8829-EAEE-8258-7E2E-DE46623A1B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941" r="7868"/>
          <a:stretch>
            <a:fillRect/>
          </a:stretch>
        </p:blipFill>
        <p:spPr>
          <a:xfrm>
            <a:off x="8332772" y="1378650"/>
            <a:ext cx="2686488" cy="292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6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A904D7E-E630-62AE-6A1A-0A0057E9D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PAnswers">
            <a:extLst>
              <a:ext uri="{FF2B5EF4-FFF2-40B4-BE49-F238E27FC236}">
                <a16:creationId xmlns:a16="http://schemas.microsoft.com/office/drawing/2014/main" id="{7D02F0C6-98A1-BA92-A1B8-F94293E9F4D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337300" y="2761215"/>
            <a:ext cx="4495800" cy="11069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/>
              <a:t>Fixed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Growth</a:t>
            </a:r>
            <a:endParaRPr lang="en-US" dirty="0"/>
          </a:p>
        </p:txBody>
      </p:sp>
      <p:sp>
        <p:nvSpPr>
          <p:cNvPr id="2" name="TPQuestion">
            <a:extLst>
              <a:ext uri="{FF2B5EF4-FFF2-40B4-BE49-F238E27FC236}">
                <a16:creationId xmlns:a16="http://schemas.microsoft.com/office/drawing/2014/main" id="{1D228C36-D08F-D3D0-F9FA-D3FC4AB0F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431161"/>
          </a:xfrm>
        </p:spPr>
        <p:txBody>
          <a:bodyPr wrap="square">
            <a:spAutoFit/>
          </a:bodyPr>
          <a:lstStyle/>
          <a:p>
            <a:r>
              <a:rPr lang="en-US" sz="4000" dirty="0">
                <a:latin typeface="+mn-lt"/>
              </a:rPr>
              <a:t>Which mindset about </a:t>
            </a:r>
            <a:r>
              <a:rPr lang="en-US" sz="4000" i="1" dirty="0">
                <a:latin typeface="+mn-lt"/>
              </a:rPr>
              <a:t>student</a:t>
            </a:r>
            <a:r>
              <a:rPr lang="en-US" sz="4000" dirty="0">
                <a:latin typeface="+mn-lt"/>
              </a:rPr>
              <a:t> intelligence do you think </a:t>
            </a:r>
            <a:r>
              <a:rPr lang="en-US" sz="4000" i="1" dirty="0">
                <a:latin typeface="+mn-lt"/>
              </a:rPr>
              <a:t>most </a:t>
            </a:r>
            <a:r>
              <a:rPr lang="en-US" i="1" dirty="0">
                <a:latin typeface="+mn-lt"/>
              </a:rPr>
              <a:t>mathematics professors</a:t>
            </a:r>
            <a:r>
              <a:rPr lang="en-US" sz="4000" i="1" dirty="0">
                <a:latin typeface="+mn-lt"/>
              </a:rPr>
              <a:t> </a:t>
            </a:r>
            <a:r>
              <a:rPr lang="en-US" sz="4000" dirty="0">
                <a:latin typeface="+mn-lt"/>
              </a:rPr>
              <a:t>have?</a:t>
            </a:r>
            <a:endParaRPr lang="en-US" dirty="0"/>
          </a:p>
        </p:txBody>
      </p:sp>
      <p:sp>
        <p:nvSpPr>
          <p:cNvPr id="5" name="TPCountdownTrigger">
            <a:extLst>
              <a:ext uri="{FF2B5EF4-FFF2-40B4-BE49-F238E27FC236}">
                <a16:creationId xmlns:a16="http://schemas.microsoft.com/office/drawing/2014/main" id="{E18E714E-DD96-AA34-D625-1F95A5609CF1}"/>
              </a:ext>
            </a:extLst>
          </p:cNvPr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CE0B1-BBDC-7DBA-C0D7-4A42173C53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0212" y="2093545"/>
            <a:ext cx="3064560" cy="2309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705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17929-A9BC-6ADF-76EE-3F9ADE2C18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52" t="28051" r="25088" b="5984"/>
          <a:stretch/>
        </p:blipFill>
        <p:spPr>
          <a:xfrm>
            <a:off x="1450501" y="152400"/>
            <a:ext cx="929099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668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579941-A16A-3E55-AB48-56A9FBC20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46" t="23187" r="20351" b="12422"/>
          <a:stretch>
            <a:fillRect/>
          </a:stretch>
        </p:blipFill>
        <p:spPr>
          <a:xfrm>
            <a:off x="0" y="1169363"/>
            <a:ext cx="5961723" cy="46533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DE27D7-7881-1D5C-ADB4-62E9C9F7E2CE}"/>
              </a:ext>
            </a:extLst>
          </p:cNvPr>
          <p:cNvSpPr txBox="1"/>
          <p:nvPr/>
        </p:nvSpPr>
        <p:spPr>
          <a:xfrm>
            <a:off x="2743993" y="6211669"/>
            <a:ext cx="7161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/>
                </a:solidFill>
                <a:latin typeface="Calibri"/>
              </a:rPr>
              <a:t>www.insidehighered.com/news/2019/02/18/study-links-faculty-attitudes-intelligence-student-success-stem-large-impact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D02780-9448-F4A9-0AC5-70027F932F79}"/>
              </a:ext>
            </a:extLst>
          </p:cNvPr>
          <p:cNvCxnSpPr>
            <a:cxnSpLocks/>
          </p:cNvCxnSpPr>
          <p:nvPr/>
        </p:nvCxnSpPr>
        <p:spPr>
          <a:xfrm>
            <a:off x="2856705" y="6205260"/>
            <a:ext cx="6935788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854C1C5-816B-8B78-4386-196FD758AB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45" r="16047" b="10644"/>
          <a:stretch>
            <a:fillRect/>
          </a:stretch>
        </p:blipFill>
        <p:spPr>
          <a:xfrm>
            <a:off x="5917351" y="1424166"/>
            <a:ext cx="6274649" cy="40096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49A666-C2B5-AF60-3EF1-EC22F3F369A9}"/>
              </a:ext>
            </a:extLst>
          </p:cNvPr>
          <p:cNvSpPr txBox="1"/>
          <p:nvPr/>
        </p:nvSpPr>
        <p:spPr>
          <a:xfrm>
            <a:off x="6324599" y="399055"/>
            <a:ext cx="6095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Faculty mindset beliefs predict students’ 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</a:rPr>
              <a:t>experiences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in  courses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489F47-D880-0032-19CB-0E94D4DB7E89}"/>
              </a:ext>
            </a:extLst>
          </p:cNvPr>
          <p:cNvSpPr txBox="1"/>
          <p:nvPr/>
        </p:nvSpPr>
        <p:spPr>
          <a:xfrm>
            <a:off x="229414" y="341765"/>
            <a:ext cx="5637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Faculty mindset beliefs predict students’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</a:rPr>
              <a:t> performance 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in courses</a:t>
            </a:r>
          </a:p>
        </p:txBody>
      </p:sp>
    </p:spTree>
    <p:extLst>
      <p:ext uri="{BB962C8B-B14F-4D97-AF65-F5344CB8AC3E}">
        <p14:creationId xmlns:p14="http://schemas.microsoft.com/office/powerpoint/2010/main" val="16536732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1073A-BB76-462B-9B1A-07D8175AA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11658600" cy="990600"/>
          </a:xfrm>
        </p:spPr>
        <p:txBody>
          <a:bodyPr>
            <a:noAutofit/>
          </a:bodyPr>
          <a:lstStyle/>
          <a:p>
            <a:r>
              <a:rPr lang="en-US" dirty="0"/>
              <a:t>Interview with 2021 Princeton neuroscience graduate conducted on 6/8/2021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DA88A1-091B-4BC8-9808-CF5B13B6B52C}"/>
              </a:ext>
            </a:extLst>
          </p:cNvPr>
          <p:cNvSpPr txBox="1"/>
          <p:nvPr/>
        </p:nvSpPr>
        <p:spPr>
          <a:xfrm>
            <a:off x="800100" y="1413331"/>
            <a:ext cx="10782300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I came from a public high school, and </a:t>
            </a:r>
            <a:r>
              <a:rPr lang="en-US" sz="2200" b="1" dirty="0">
                <a:solidFill>
                  <a:prstClr val="black"/>
                </a:solidFill>
                <a:latin typeface="Calibri"/>
              </a:rPr>
              <a:t>I struggled a lot freshman year getting used to Princeton’s culture and academics</a:t>
            </a:r>
            <a:r>
              <a:rPr lang="en-US" sz="2200" dirty="0">
                <a:solidFill>
                  <a:schemeClr val="accent2"/>
                </a:solidFill>
                <a:latin typeface="Calibri"/>
              </a:rPr>
              <a:t>. I and my friends used to say we’re from public high schools; that’s why we’re like this. People from private high schools are in a better position because they had opportunities that we didn’t have.</a:t>
            </a:r>
            <a:r>
              <a:rPr lang="en-US" sz="2200" dirty="0">
                <a:solidFill>
                  <a:prstClr val="black"/>
                </a:solidFill>
                <a:latin typeface="Calibri"/>
              </a:rPr>
              <a:t>  </a:t>
            </a:r>
          </a:p>
          <a:p>
            <a:pPr>
              <a:spcAft>
                <a:spcPts val="1200"/>
              </a:spcAft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The growth mindset chapter in the book was so, so important because before that I thought if you’re smart, you’re smart; if you came from a private high school you’re set; if you’re from a public high school you can’t even grow.  Now I know that you have challenges that you have to overcome, but you can do better. </a:t>
            </a:r>
          </a:p>
          <a:p>
            <a:pPr>
              <a:spcAft>
                <a:spcPts val="1200"/>
              </a:spcAft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When I got a C in my first neuro class, the professor asked “why are you even majoring in neuro, you have a C in my class”… I got an A+ on my senior thesis… </a:t>
            </a:r>
            <a:r>
              <a:rPr lang="en-US" sz="2200" b="1" dirty="0">
                <a:solidFill>
                  <a:schemeClr val="accent3"/>
                </a:solidFill>
                <a:latin typeface="Calibri"/>
              </a:rPr>
              <a:t>That’s one example of going from literally getting C’s my freshman year and thinking I shouldn’t be at Princeton and majoring in neuroscience to getting all A’s while taking all neuroscience courses my senior year…</a:t>
            </a:r>
            <a:r>
              <a:rPr lang="en-US" sz="2200" b="1" dirty="0">
                <a:solidFill>
                  <a:srgbClr val="C00000"/>
                </a:solidFill>
                <a:latin typeface="Calibri"/>
              </a:rPr>
              <a:t>  </a:t>
            </a:r>
            <a:r>
              <a:rPr lang="en-US" sz="2200" dirty="0">
                <a:solidFill>
                  <a:prstClr val="black"/>
                </a:solidFill>
                <a:latin typeface="Calibri"/>
              </a:rPr>
              <a:t>if it wasn’t for the growth mindset I wouldn’t be here.  </a:t>
            </a:r>
            <a:r>
              <a:rPr lang="en-US" sz="2200" b="1" dirty="0">
                <a:solidFill>
                  <a:prstClr val="black"/>
                </a:solidFill>
                <a:latin typeface="Calibri"/>
              </a:rPr>
              <a:t>I now know that just because you’re from a public high school doesn’t mean you can’t thrive at Princeton.</a:t>
            </a:r>
          </a:p>
        </p:txBody>
      </p:sp>
    </p:spTree>
    <p:extLst>
      <p:ext uri="{BB962C8B-B14F-4D97-AF65-F5344CB8AC3E}">
        <p14:creationId xmlns:p14="http://schemas.microsoft.com/office/powerpoint/2010/main" val="38737238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1201400" cy="99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latin typeface="+mn-lt"/>
              </a:rPr>
              <a:t>What strategies can faculty implement?*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51300" y="990600"/>
            <a:ext cx="7988300" cy="5560497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000" dirty="0">
                <a:solidFill>
                  <a:schemeClr val="tx1"/>
                </a:solidFill>
                <a:latin typeface="+mn-lt"/>
              </a:rPr>
              <a:t>In-class activities that allow students to apply information being learned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dirty="0">
                <a:solidFill>
                  <a:schemeClr val="tx1"/>
                </a:solidFill>
                <a:latin typeface="+mn-lt"/>
              </a:rPr>
              <a:t>Using questions that allow students to analyze, predict, compare approaches, etc.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dirty="0">
                <a:solidFill>
                  <a:schemeClr val="tx1"/>
                </a:solidFill>
                <a:latin typeface="+mn-lt"/>
              </a:rPr>
              <a:t>Frequent in-class quizzes 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dirty="0">
                <a:solidFill>
                  <a:schemeClr val="tx1"/>
                </a:solidFill>
                <a:latin typeface="+mn-lt"/>
              </a:rPr>
              <a:t>Simulations that require students to solve ill-structured problems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dirty="0">
                <a:solidFill>
                  <a:schemeClr val="tx1"/>
                </a:solidFill>
                <a:latin typeface="+mn-lt"/>
              </a:rPr>
              <a:t>Retrospective critique of cases to identify errors    and/or exemplary performance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dirty="0">
                <a:solidFill>
                  <a:schemeClr val="tx1"/>
                </a:solidFill>
                <a:latin typeface="+mn-lt"/>
              </a:rPr>
              <a:t>Compare student reasoning to that of experts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dirty="0">
                <a:solidFill>
                  <a:schemeClr val="tx1"/>
                </a:solidFill>
                <a:latin typeface="+mn-lt"/>
              </a:rPr>
              <a:t>Writing assignments requiring reflection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4E0EF7-F96A-C701-A126-6FAC638EFB12}"/>
              </a:ext>
            </a:extLst>
          </p:cNvPr>
          <p:cNvSpPr txBox="1"/>
          <p:nvPr/>
        </p:nvSpPr>
        <p:spPr>
          <a:xfrm>
            <a:off x="711200" y="5747583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*ADEA Commission on Change and Innovation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5E4AF4-7A06-8C24-944E-B4BE095906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4833" y="2282024"/>
            <a:ext cx="3764943" cy="25099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580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4C0E-4F03-9C55-6443-36E327A10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99" y="0"/>
            <a:ext cx="11496013" cy="176356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dirty="0">
                <a:latin typeface="+mn-lt"/>
              </a:rPr>
              <a:t>Conclusion</a:t>
            </a:r>
            <a:br>
              <a:rPr lang="en-US" dirty="0">
                <a:latin typeface="+mn-lt"/>
              </a:rPr>
            </a:br>
            <a:r>
              <a:rPr lang="en-US" sz="3200" dirty="0">
                <a:latin typeface="+mn-lt"/>
              </a:rPr>
              <a:t>We </a:t>
            </a:r>
            <a:r>
              <a:rPr lang="en-US" sz="3200" i="1" dirty="0">
                <a:latin typeface="+mn-lt"/>
              </a:rPr>
              <a:t>can</a:t>
            </a:r>
            <a:r>
              <a:rPr lang="en-US" sz="3200" dirty="0">
                <a:latin typeface="+mn-lt"/>
              </a:rPr>
              <a:t> significantly increase student success in math courses by… </a:t>
            </a:r>
            <a:endParaRPr lang="en-US" sz="3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3C5370-BD37-E61B-66F6-E0D042A8C56E}"/>
              </a:ext>
            </a:extLst>
          </p:cNvPr>
          <p:cNvGrpSpPr/>
          <p:nvPr/>
        </p:nvGrpSpPr>
        <p:grpSpPr>
          <a:xfrm>
            <a:off x="4927601" y="1509819"/>
            <a:ext cx="6857999" cy="4720798"/>
            <a:chOff x="7504819" y="1759709"/>
            <a:chExt cx="2122661" cy="4720798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FF54E3A-70B3-1936-D766-450E9AA7887B}"/>
                </a:ext>
              </a:extLst>
            </p:cNvPr>
            <p:cNvSpPr/>
            <p:nvPr/>
          </p:nvSpPr>
          <p:spPr>
            <a:xfrm>
              <a:off x="7504819" y="1759709"/>
              <a:ext cx="2122661" cy="84906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1042" tIns="8255" rIns="424532" bIns="8255" numCol="1" spcCol="1270" anchor="ctr" anchorCtr="0">
              <a:noAutofit/>
            </a:bodyPr>
            <a:lstStyle/>
            <a:p>
              <a:pPr marL="0" lvl="0" indent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teaching students </a:t>
              </a:r>
              <a:r>
                <a:rPr lang="en-US" sz="2400" i="1" kern="1200" dirty="0"/>
                <a:t>how</a:t>
              </a:r>
              <a:r>
                <a:rPr lang="en-US" sz="2400" kern="1200" dirty="0"/>
                <a:t> to learn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57AAA6B-F471-3473-6B8E-A3073A3D5052}"/>
                </a:ext>
              </a:extLst>
            </p:cNvPr>
            <p:cNvSpPr/>
            <p:nvPr/>
          </p:nvSpPr>
          <p:spPr>
            <a:xfrm>
              <a:off x="7504819" y="2727643"/>
              <a:ext cx="2122661" cy="84906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1042" tIns="8255" rIns="424532" bIns="8255" numCol="1" spcCol="1270" anchor="ctr" anchorCtr="0">
              <a:noAutofit/>
            </a:bodyPr>
            <a:lstStyle/>
            <a:p>
              <a:pPr marL="0" lvl="0" indent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/>
                <a:t>helping students develop the right mindset</a:t>
              </a: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E658E20-AD93-6DCE-5392-DDA6518E2078}"/>
                </a:ext>
              </a:extLst>
            </p:cNvPr>
            <p:cNvSpPr/>
            <p:nvPr/>
          </p:nvSpPr>
          <p:spPr>
            <a:xfrm>
              <a:off x="7504819" y="3695576"/>
              <a:ext cx="2122661" cy="84906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1042" tIns="8255" rIns="424532" bIns="8255" numCol="1" spcCol="1270" anchor="ctr" anchorCtr="0">
              <a:noAutofit/>
            </a:bodyPr>
            <a:lstStyle/>
            <a:p>
              <a:pPr marL="0" lvl="0" indent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/>
                <a:t>making the implicit </a:t>
              </a:r>
              <a:r>
                <a:rPr lang="en-US" sz="2400" i="1" kern="1200"/>
                <a:t>explicit</a:t>
              </a:r>
              <a:endParaRPr lang="en-US" sz="2400" kern="12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0272E07-C22B-89E6-5FD1-5F7A232ECADE}"/>
                </a:ext>
              </a:extLst>
            </p:cNvPr>
            <p:cNvSpPr/>
            <p:nvPr/>
          </p:nvSpPr>
          <p:spPr>
            <a:xfrm>
              <a:off x="7504819" y="4663510"/>
              <a:ext cx="2122661" cy="84906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1042" tIns="8255" rIns="424532" bIns="8255" numCol="1" spcCol="1270" anchor="ctr" anchorCtr="0">
              <a:noAutofit/>
            </a:bodyPr>
            <a:lstStyle/>
            <a:p>
              <a:pPr marL="0" lvl="0" indent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i="1" kern="1200"/>
                <a:t>not judging </a:t>
              </a:r>
              <a:r>
                <a:rPr lang="en-US" sz="2400" kern="1200"/>
                <a:t>student potential on initial performance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CD4BC2B-313E-C14D-6E44-0E8161173FE9}"/>
                </a:ext>
              </a:extLst>
            </p:cNvPr>
            <p:cNvSpPr/>
            <p:nvPr/>
          </p:nvSpPr>
          <p:spPr>
            <a:xfrm>
              <a:off x="7504819" y="5631443"/>
              <a:ext cx="2122661" cy="84906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1042" tIns="8255" rIns="424532" bIns="8255" numCol="1" spcCol="1270" anchor="ctr" anchorCtr="0">
              <a:noAutofit/>
            </a:bodyPr>
            <a:lstStyle/>
            <a:p>
              <a:pPr marL="0" lvl="0" indent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/>
                <a:t>encouraging students to </a:t>
              </a:r>
              <a:r>
                <a:rPr lang="en-US" sz="2400" i="1" kern="1200"/>
                <a:t>persist in the face of initial failure</a:t>
              </a:r>
              <a:endParaRPr lang="en-US" sz="2400" kern="1200"/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00219D97-FF3A-5680-FC1E-1AEBD5F0475D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27" t="4497" r="9411" b="4606"/>
          <a:stretch/>
        </p:blipFill>
        <p:spPr bwMode="auto">
          <a:xfrm>
            <a:off x="292100" y="2274073"/>
            <a:ext cx="4284133" cy="31884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4877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50032"/>
            <a:ext cx="11353800" cy="990600"/>
          </a:xfrm>
        </p:spPr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295400" y="1006474"/>
            <a:ext cx="8305800" cy="529375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spcAft>
                <a:spcPts val="1200"/>
              </a:spcAft>
            </a:pPr>
            <a:r>
              <a:rPr lang="en-US" sz="3200" dirty="0"/>
              <a:t>Sarah Baird, Learning Strategist</a:t>
            </a:r>
          </a:p>
          <a:p>
            <a:pPr defTabSz="457200">
              <a:spcAft>
                <a:spcPts val="1200"/>
              </a:spcAft>
            </a:pPr>
            <a:r>
              <a:rPr lang="en-US" sz="3200" dirty="0"/>
              <a:t>LSU Center for Academic Success</a:t>
            </a:r>
          </a:p>
          <a:p>
            <a:pPr defTabSz="457200">
              <a:spcAft>
                <a:spcPts val="1200"/>
              </a:spcAft>
            </a:pPr>
            <a:r>
              <a:rPr lang="en-US" sz="3200" dirty="0"/>
              <a:t>Dr. Elzbieta Cook, LSU General Chem Instructor</a:t>
            </a:r>
          </a:p>
          <a:p>
            <a:pPr defTabSz="457200">
              <a:spcAft>
                <a:spcPts val="1200"/>
              </a:spcAft>
            </a:pPr>
            <a:r>
              <a:rPr lang="en-US" sz="3200" dirty="0"/>
              <a:t>National College Learning Center Association</a:t>
            </a:r>
          </a:p>
          <a:p>
            <a:pPr defTabSz="457200">
              <a:spcAft>
                <a:spcPts val="1200"/>
              </a:spcAft>
            </a:pPr>
            <a:r>
              <a:rPr lang="en-US" sz="3200" dirty="0"/>
              <a:t>All of the faculty who implemented these strategies and provided feedback </a:t>
            </a:r>
          </a:p>
          <a:p>
            <a:pPr defTabSz="457200">
              <a:spcAft>
                <a:spcPts val="1200"/>
              </a:spcAft>
            </a:pPr>
            <a:r>
              <a:rPr lang="en-US" sz="3200" dirty="0"/>
              <a:t>All of the students who changed their attitudes and behaviors and showed me what was possible!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E9F66CD-E47E-23F1-9989-A83F79C9F6C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26880" y="1967257"/>
            <a:ext cx="2734006" cy="264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810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56654-D767-C0F9-D740-0DBFB8341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658600" cy="990600"/>
          </a:xfrm>
        </p:spPr>
        <p:txBody>
          <a:bodyPr/>
          <a:lstStyle/>
          <a:p>
            <a:r>
              <a:rPr lang="en-US" dirty="0"/>
              <a:t>Additional References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5B8DC4-C153-56B0-E561-4C8F3788ABED}"/>
              </a:ext>
            </a:extLst>
          </p:cNvPr>
          <p:cNvSpPr txBox="1">
            <a:spLocks noChangeArrowheads="1"/>
          </p:cNvSpPr>
          <p:nvPr/>
        </p:nvSpPr>
        <p:spPr>
          <a:xfrm>
            <a:off x="914400" y="990600"/>
            <a:ext cx="11125200" cy="617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200" dirty="0"/>
              <a:t>Bruer, John T. , 2000.  </a:t>
            </a:r>
            <a:r>
              <a:rPr lang="en-US" sz="2200" i="1" dirty="0"/>
              <a:t>Schools For Thought:  A Science of Learning in the Classroom. MIT Press.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Bransford, J.D., Brown, A.L., Cocking, R.R. (Eds.), 2000.  </a:t>
            </a:r>
            <a:r>
              <a:rPr lang="en-US" sz="2200" i="1" dirty="0"/>
              <a:t>How people learn:  Brain, Mind, Experience, and School.  </a:t>
            </a:r>
            <a:r>
              <a:rPr lang="en-US" sz="2200" dirty="0"/>
              <a:t>Washington, DC:  National Academy Press.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Christ, F. L., 1997. </a:t>
            </a:r>
            <a:r>
              <a:rPr lang="en-US" sz="2200" i="1" dirty="0"/>
              <a:t>Seven Steps to Better Management of Your Study Time</a:t>
            </a:r>
            <a:r>
              <a:rPr lang="en-US" sz="2200" dirty="0"/>
              <a:t>.  Clearwater, FL: H &amp; H Publishing</a:t>
            </a:r>
          </a:p>
          <a:p>
            <a:pPr>
              <a:lnSpc>
                <a:spcPct val="80000"/>
              </a:lnSpc>
            </a:pPr>
            <a:r>
              <a:rPr lang="en-US" sz="2200" dirty="0" err="1"/>
              <a:t>Cromley</a:t>
            </a:r>
            <a:r>
              <a:rPr lang="en-US" sz="2200" dirty="0"/>
              <a:t>, Jennifer, 2000.  </a:t>
            </a:r>
            <a:r>
              <a:rPr lang="en-US" sz="2200" i="1" dirty="0"/>
              <a:t>Learning to Think, Learning to Learn:   What the Science of Thinking and Learning Has to Offer Adult Education</a:t>
            </a:r>
            <a:r>
              <a:rPr lang="en-US" sz="2200" dirty="0"/>
              <a:t>.  Washington, DC: National Institute for Literacy.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Ellis, David, 2014.  </a:t>
            </a:r>
            <a:r>
              <a:rPr lang="en-US" sz="2200" i="1" dirty="0"/>
              <a:t>Becoming a Master Student*. </a:t>
            </a:r>
            <a:r>
              <a:rPr lang="en-US" sz="2200" dirty="0"/>
              <a:t>Boston:  Cengage Learning.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Hoffman, Roald and Saundra Y. McGuire. (2010).  Learning and Teaching Strategies. </a:t>
            </a:r>
            <a:r>
              <a:rPr lang="en-US" sz="2200" i="1" dirty="0"/>
              <a:t> American Scientist , </a:t>
            </a:r>
            <a:r>
              <a:rPr lang="en-US" sz="2200" dirty="0"/>
              <a:t>vol. 98, pp. 378-382.</a:t>
            </a:r>
            <a:endParaRPr lang="en-US" sz="2200" i="1" dirty="0"/>
          </a:p>
          <a:p>
            <a:pPr>
              <a:lnSpc>
                <a:spcPct val="80000"/>
              </a:lnSpc>
            </a:pPr>
            <a:r>
              <a:rPr lang="en-US" sz="2200" dirty="0"/>
              <a:t>Nilson, Linda, 2004.</a:t>
            </a:r>
            <a:r>
              <a:rPr lang="en-US" sz="2200" i="1" dirty="0"/>
              <a:t>  Teaching at Its Best:  A Research-Based Resource for College Instructors.</a:t>
            </a:r>
            <a:r>
              <a:rPr lang="en-US" sz="2200" dirty="0"/>
              <a:t> Bolton, MA:  Anker Publishing Company.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Pierce, William, 2004.  Metacognition:  Study Strategies, Monitoring, and Motivation.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200" i="1" dirty="0"/>
              <a:t>	</a:t>
            </a:r>
            <a:r>
              <a:rPr lang="en-US" sz="2200" i="1" dirty="0">
                <a:hlinkClick r:id="rId2"/>
              </a:rPr>
              <a:t>http://academic.pg.cc.md.us/~wpeirce/MCCCTR/metacognition.htm</a:t>
            </a:r>
            <a:endParaRPr lang="en-US" sz="2200" i="1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200" dirty="0"/>
              <a:t>						*Excellent student reference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2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24610450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0032"/>
            <a:ext cx="11353800" cy="990600"/>
          </a:xfrm>
        </p:spPr>
        <p:txBody>
          <a:bodyPr/>
          <a:lstStyle/>
          <a:p>
            <a:r>
              <a:rPr lang="en-US" dirty="0"/>
              <a:t>Follow Up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2057400"/>
            <a:ext cx="6858000" cy="41148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Choose 2 to 3 strategies that you would like to teach your students</a:t>
            </a:r>
          </a:p>
          <a:p>
            <a:pPr marL="0" indent="0"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Share with </a:t>
            </a:r>
            <a:r>
              <a:rPr lang="en-US" sz="3200" dirty="0"/>
              <a:t>a colleague</a:t>
            </a:r>
            <a:r>
              <a:rPr lang="en-US" sz="3200" dirty="0">
                <a:solidFill>
                  <a:schemeClr val="tx1"/>
                </a:solidFill>
              </a:rPr>
              <a:t> how you plan to present it to the students.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AEDCF9-4BFB-BA58-F0AA-6F6C5DD5DEF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20100" y="1600200"/>
            <a:ext cx="3810000" cy="381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247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50032"/>
            <a:ext cx="11353800" cy="990600"/>
          </a:xfrm>
        </p:spPr>
        <p:txBody>
          <a:bodyPr>
            <a:noAutofit/>
          </a:bodyPr>
          <a:lstStyle/>
          <a:p>
            <a:r>
              <a:rPr lang="en-US"/>
              <a:t>Metacognition</a:t>
            </a:r>
            <a:endParaRPr lang="en-US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quarter" idx="11"/>
          </p:nvPr>
        </p:nvSpPr>
        <p:spPr>
          <a:xfrm>
            <a:off x="838199" y="6248400"/>
            <a:ext cx="9122229" cy="609600"/>
          </a:xfrm>
        </p:spPr>
        <p:txBody>
          <a:bodyPr>
            <a:normAutofit/>
          </a:bodyPr>
          <a:lstStyle/>
          <a:p>
            <a:r>
              <a:rPr lang="en-US" sz="1600" dirty="0"/>
              <a:t>Flavell, J. H. (1976). Metacognitive aspects of problem solving. In L. B. Resnick (Ed.), The nature of intelligence (pp.231-236). Hillsdale, NJ: Erlbaum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BBF9BD-3030-004B-2E5F-D79E2FA2B7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0" y="1605643"/>
            <a:ext cx="11658600" cy="3835922"/>
          </a:xfrm>
        </p:spPr>
        <p:txBody>
          <a:bodyPr>
            <a:spAutoFit/>
          </a:bodyPr>
          <a:lstStyle/>
          <a:p>
            <a:r>
              <a:rPr lang="en-US" b="1" dirty="0"/>
              <a:t>The ability to:</a:t>
            </a:r>
          </a:p>
          <a:p>
            <a:r>
              <a:rPr lang="en-US" dirty="0"/>
              <a:t>think about your own thinking</a:t>
            </a:r>
          </a:p>
          <a:p>
            <a:r>
              <a:rPr lang="en-US" dirty="0"/>
              <a:t>be consciously aware of yourself as a problem solver</a:t>
            </a:r>
          </a:p>
          <a:p>
            <a:r>
              <a:rPr lang="en-US" dirty="0"/>
              <a:t>plan, monitor, and control your mental processing (e.g. “Am I understanding this material, or just memorizing it?”)</a:t>
            </a:r>
          </a:p>
          <a:p>
            <a:r>
              <a:rPr lang="en-US" dirty="0"/>
              <a:t>accurately judge your level of learning</a:t>
            </a:r>
          </a:p>
          <a:p>
            <a:r>
              <a:rPr lang="en-US" dirty="0"/>
              <a:t>know what you know and what you don’t know</a:t>
            </a:r>
          </a:p>
        </p:txBody>
      </p:sp>
      <p:pic>
        <p:nvPicPr>
          <p:cNvPr id="14" name="Picture 13" descr="A colorful human head with colorful lines and dots&#10;&#10;AI-generated content may be incorrect.">
            <a:extLst>
              <a:ext uri="{FF2B5EF4-FFF2-40B4-BE49-F238E27FC236}">
                <a16:creationId xmlns:a16="http://schemas.microsoft.com/office/drawing/2014/main" id="{CC5ED12E-4262-4C1A-BC54-9802B7B91A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266700"/>
            <a:ext cx="4256314" cy="212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2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  <p:bldP spid="9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07303" y="613174"/>
            <a:ext cx="7010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376092"/>
                </a:solidFill>
                <a:latin typeface="+mn-lt"/>
              </a:rPr>
              <a:t>Why haven’t many students </a:t>
            </a:r>
            <a:br>
              <a:rPr lang="en-US" dirty="0">
                <a:solidFill>
                  <a:srgbClr val="376092"/>
                </a:solidFill>
                <a:latin typeface="+mn-lt"/>
              </a:rPr>
            </a:br>
            <a:r>
              <a:rPr lang="en-US" dirty="0">
                <a:solidFill>
                  <a:srgbClr val="376092"/>
                </a:solidFill>
                <a:latin typeface="+mn-lt"/>
              </a:rPr>
              <a:t>developed these skills?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675" y="2120559"/>
            <a:ext cx="1990725" cy="248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867401" y="4934561"/>
            <a:ext cx="5943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61D7C"/>
                </a:solidFill>
                <a:latin typeface="Goudy Old Style" pitchFamily="18" charset="0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376092"/>
                </a:solidFill>
                <a:latin typeface="+mn-lt"/>
              </a:rPr>
              <a:t> </a:t>
            </a:r>
            <a:br>
              <a:rPr lang="en-US" sz="4000" dirty="0">
                <a:solidFill>
                  <a:srgbClr val="376092"/>
                </a:solidFill>
                <a:latin typeface="+mn-lt"/>
              </a:rPr>
            </a:br>
            <a:r>
              <a:rPr lang="en-US" sz="4000" dirty="0">
                <a:solidFill>
                  <a:srgbClr val="376092"/>
                </a:solidFill>
                <a:latin typeface="+mn-lt"/>
              </a:rPr>
              <a:t>It may not have been</a:t>
            </a:r>
          </a:p>
          <a:p>
            <a:r>
              <a:rPr lang="en-US" sz="4000" dirty="0">
                <a:solidFill>
                  <a:srgbClr val="376092"/>
                </a:solidFill>
                <a:latin typeface="+mn-lt"/>
              </a:rPr>
              <a:t> necessary before now</a:t>
            </a:r>
            <a:br>
              <a:rPr lang="en-US" sz="4000" dirty="0">
                <a:solidFill>
                  <a:srgbClr val="376092"/>
                </a:solidFill>
                <a:latin typeface="+mn-lt"/>
              </a:rPr>
            </a:br>
            <a:endParaRPr lang="en-US" sz="4000" dirty="0">
              <a:solidFill>
                <a:srgbClr val="376092"/>
              </a:solidFill>
              <a:latin typeface="+mn-lt"/>
            </a:endParaRPr>
          </a:p>
        </p:txBody>
      </p:sp>
      <p:pic>
        <p:nvPicPr>
          <p:cNvPr id="28674" name="Picture 2" descr="https://encrypted-tbn2.gstatic.com/images?q=tbn:ANd9GcQrM3Wq7lIk2A0RaXy_ZCWK02tz8spmafTxVAdk95GjzTCH3fZCG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5318" y="2084246"/>
            <a:ext cx="3318843" cy="248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encrypted-tbn0.gstatic.com/images?q=tbn:ANd9GcRuYkN-r4aoEHHWbFy8MviYyEMWOhtnVYakh7g6EJo5qNKq-1p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947" y="2174006"/>
            <a:ext cx="3478310" cy="239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9804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B41B622-DA79-053A-96E7-75255F14E50F}"/>
              </a:ext>
            </a:extLst>
          </p:cNvPr>
          <p:cNvSpPr txBox="1">
            <a:spLocks noChangeArrowheads="1"/>
          </p:cNvSpPr>
          <p:nvPr/>
        </p:nvSpPr>
        <p:spPr>
          <a:xfrm>
            <a:off x="1219200" y="1862718"/>
            <a:ext cx="8420100" cy="1143000"/>
          </a:xfrm>
          <a:prstGeom prst="round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61D7C"/>
                </a:solidFill>
                <a:latin typeface="Goudy Old Style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3200" b="0" dirty="0">
                <a:solidFill>
                  <a:schemeClr val="tx2"/>
                </a:solidFill>
                <a:latin typeface="+mn-lt"/>
              </a:rPr>
              <a:t>What did most of your teachers in high school do the </a:t>
            </a:r>
            <a:r>
              <a:rPr lang="en-US" sz="3200" b="0" i="1" dirty="0">
                <a:solidFill>
                  <a:schemeClr val="tx2"/>
                </a:solidFill>
                <a:latin typeface="+mn-lt"/>
              </a:rPr>
              <a:t>day before the test</a:t>
            </a:r>
            <a:r>
              <a:rPr lang="en-US" sz="3200" b="0" dirty="0">
                <a:solidFill>
                  <a:schemeClr val="tx2"/>
                </a:solidFill>
                <a:latin typeface="+mn-lt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82665F-BEB2-463C-5CC8-5C699E28FD65}"/>
              </a:ext>
            </a:extLst>
          </p:cNvPr>
          <p:cNvSpPr txBox="1"/>
          <p:nvPr/>
        </p:nvSpPr>
        <p:spPr>
          <a:xfrm>
            <a:off x="1285875" y="3397143"/>
            <a:ext cx="8343900" cy="646986"/>
          </a:xfrm>
          <a:prstGeom prst="round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What did they </a:t>
            </a:r>
            <a:r>
              <a:rPr lang="en-US" sz="32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do</a:t>
            </a:r>
            <a:r>
              <a:rPr lang="en-US" sz="32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during this activity?</a:t>
            </a:r>
            <a:endParaRPr lang="en-US" sz="4000" b="1" dirty="0">
              <a:solidFill>
                <a:schemeClr val="tx2"/>
              </a:solidFill>
              <a:latin typeface="Goudy Old Style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DBBDE4-A2D9-DB04-8273-C0BC5617F37D}"/>
              </a:ext>
            </a:extLst>
          </p:cNvPr>
          <p:cNvSpPr txBox="1"/>
          <p:nvPr/>
        </p:nvSpPr>
        <p:spPr>
          <a:xfrm>
            <a:off x="1247347" y="4435554"/>
            <a:ext cx="8420100" cy="1736646"/>
          </a:xfrm>
          <a:prstGeom prst="round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Calibri"/>
              </a:rPr>
              <a:t>What grade would you have made on the test if you had gone to class </a:t>
            </a:r>
            <a:r>
              <a:rPr lang="en-US" sz="3200" i="1" dirty="0">
                <a:solidFill>
                  <a:schemeClr val="tx2"/>
                </a:solidFill>
                <a:latin typeface="Calibri"/>
              </a:rPr>
              <a:t>only</a:t>
            </a:r>
            <a:r>
              <a:rPr lang="en-US" sz="3200" dirty="0">
                <a:solidFill>
                  <a:schemeClr val="tx2"/>
                </a:solidFill>
                <a:latin typeface="Calibri"/>
              </a:rPr>
              <a:t> on the day before the test?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D135890-7EF7-D7A4-102A-AB0D289E2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11658600" cy="1200329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latin typeface="Calibri"/>
              </a:rPr>
              <a:t>How do you think most students </a:t>
            </a:r>
            <a:br>
              <a:rPr lang="en-US" sz="4000" b="1" dirty="0">
                <a:latin typeface="Calibri"/>
              </a:rPr>
            </a:br>
            <a:r>
              <a:rPr lang="en-US" sz="4000" b="1" dirty="0">
                <a:latin typeface="Calibri"/>
              </a:rPr>
              <a:t>would answer the following?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9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A79B976D-193C-27B5-1F81-66BEDC998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5023"/>
            <a:ext cx="12192000" cy="646331"/>
          </a:xfr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latin typeface="Calibri"/>
              </a:rPr>
              <a:t>Faculty Must </a:t>
            </a:r>
            <a:r>
              <a:rPr lang="en-US" sz="4000" b="1" i="1" dirty="0">
                <a:latin typeface="Calibri"/>
              </a:rPr>
              <a:t>Help Students Actively Engage in Learning</a:t>
            </a:r>
            <a:endParaRPr lang="en-US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ADDDCA4-BD71-5F88-DAF0-54A12084174D}"/>
              </a:ext>
            </a:extLst>
          </p:cNvPr>
          <p:cNvSpPr txBox="1">
            <a:spLocks noChangeArrowheads="1"/>
          </p:cNvSpPr>
          <p:nvPr/>
        </p:nvSpPr>
        <p:spPr>
          <a:xfrm>
            <a:off x="105368" y="895781"/>
            <a:ext cx="9144000" cy="5355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3200">
                <a:solidFill>
                  <a:schemeClr val="accent1">
                    <a:lumMod val="75000"/>
                  </a:schemeClr>
                </a:solidFill>
              </a:rPr>
              <a:t>Help students identify and 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</a:rPr>
              <a:t>close</a:t>
            </a:r>
            <a:r>
              <a:rPr lang="en-US" sz="32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</a:rPr>
              <a:t>“the gap”</a:t>
            </a:r>
            <a:endParaRPr lang="en-US" sz="3200" b="1" i="1" dirty="0">
              <a:solidFill>
                <a:srgbClr val="00B050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7B33840-1248-E9CC-81CC-B74C1E2A4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662" y="3127291"/>
            <a:ext cx="1762125" cy="141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D3FB02C-8C41-8F83-46DB-D3E4DEAD74E1}"/>
              </a:ext>
            </a:extLst>
          </p:cNvPr>
          <p:cNvGrpSpPr/>
          <p:nvPr/>
        </p:nvGrpSpPr>
        <p:grpSpPr>
          <a:xfrm>
            <a:off x="620671" y="2167630"/>
            <a:ext cx="7767376" cy="1384995"/>
            <a:chOff x="2203448" y="2741466"/>
            <a:chExt cx="7767376" cy="1384995"/>
          </a:xfrm>
        </p:grpSpPr>
        <p:sp>
          <p:nvSpPr>
            <p:cNvPr id="16" name="Right Arrow 2">
              <a:extLst>
                <a:ext uri="{FF2B5EF4-FFF2-40B4-BE49-F238E27FC236}">
                  <a16:creationId xmlns:a16="http://schemas.microsoft.com/office/drawing/2014/main" id="{E570B935-4B84-ADBF-F2B3-0CFA2E30708F}"/>
                </a:ext>
              </a:extLst>
            </p:cNvPr>
            <p:cNvSpPr/>
            <p:nvPr/>
          </p:nvSpPr>
          <p:spPr>
            <a:xfrm>
              <a:off x="5575583" y="2894657"/>
              <a:ext cx="1470088" cy="420807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52499B-BF42-FB68-0613-CD45065B4D91}"/>
                </a:ext>
              </a:extLst>
            </p:cNvPr>
            <p:cNvSpPr txBox="1"/>
            <p:nvPr/>
          </p:nvSpPr>
          <p:spPr>
            <a:xfrm>
              <a:off x="2203448" y="2773257"/>
              <a:ext cx="302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b="1" dirty="0">
                  <a:solidFill>
                    <a:schemeClr val="accent2"/>
                  </a:solidFill>
                  <a:latin typeface="+mn-lt"/>
                </a:rPr>
                <a:t>current </a:t>
              </a:r>
              <a:r>
                <a:rPr lang="en-US" sz="3200" b="1" i="1" dirty="0">
                  <a:solidFill>
                    <a:schemeClr val="accent2"/>
                  </a:solidFill>
                  <a:latin typeface="+mn-lt"/>
                </a:rPr>
                <a:t>behavior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8D604B7-22DA-D02E-C99C-50FB8689E0CE}"/>
                </a:ext>
              </a:extLst>
            </p:cNvPr>
            <p:cNvSpPr txBox="1"/>
            <p:nvPr/>
          </p:nvSpPr>
          <p:spPr>
            <a:xfrm>
              <a:off x="7391400" y="2741466"/>
              <a:ext cx="2579424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>
                  <a:solidFill>
                    <a:schemeClr val="accent2"/>
                  </a:solidFill>
                  <a:latin typeface="+mn-lt"/>
                </a:rPr>
                <a:t>current</a:t>
              </a:r>
              <a:r>
                <a:rPr lang="en-US" sz="28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en-US" sz="2800" b="1" i="1" dirty="0">
                  <a:solidFill>
                    <a:schemeClr val="accent2"/>
                  </a:solidFill>
                  <a:latin typeface="+mn-lt"/>
                </a:rPr>
                <a:t>learning</a:t>
              </a:r>
            </a:p>
            <a:p>
              <a:r>
                <a:rPr lang="en-US" sz="2800" b="1" i="1" dirty="0">
                  <a:solidFill>
                    <a:schemeClr val="accent2"/>
                  </a:solidFill>
                </a:rPr>
                <a:t>(and grades)</a:t>
              </a:r>
              <a:endParaRPr lang="en-US" sz="2800" dirty="0">
                <a:solidFill>
                  <a:schemeClr val="accent2"/>
                </a:solidFill>
              </a:endParaRPr>
            </a:p>
            <a:p>
              <a:endParaRPr lang="en-US" sz="2800" b="1" i="1" dirty="0">
                <a:solidFill>
                  <a:schemeClr val="accent2"/>
                </a:solidFill>
                <a:latin typeface="+mn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C16388-2D54-DC71-57CA-89A1349F82B3}"/>
              </a:ext>
            </a:extLst>
          </p:cNvPr>
          <p:cNvGrpSpPr/>
          <p:nvPr/>
        </p:nvGrpSpPr>
        <p:grpSpPr>
          <a:xfrm>
            <a:off x="36457" y="4559451"/>
            <a:ext cx="8656118" cy="954107"/>
            <a:chOff x="1616064" y="5011731"/>
            <a:chExt cx="8656118" cy="954107"/>
          </a:xfrm>
        </p:grpSpPr>
        <p:sp>
          <p:nvSpPr>
            <p:cNvPr id="20" name="Right Arrow 9">
              <a:extLst>
                <a:ext uri="{FF2B5EF4-FFF2-40B4-BE49-F238E27FC236}">
                  <a16:creationId xmlns:a16="http://schemas.microsoft.com/office/drawing/2014/main" id="{AF815809-C89C-803F-CD00-2EE8CBCA02CD}"/>
                </a:ext>
              </a:extLst>
            </p:cNvPr>
            <p:cNvSpPr/>
            <p:nvPr/>
          </p:nvSpPr>
          <p:spPr>
            <a:xfrm>
              <a:off x="5568106" y="5331305"/>
              <a:ext cx="1512988" cy="420807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schemeClr val="accent3"/>
                </a:solidFill>
                <a:latin typeface="Calibri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29B8751-E3F7-8CF4-F4AA-CF8453D1A06F}"/>
                </a:ext>
              </a:extLst>
            </p:cNvPr>
            <p:cNvSpPr txBox="1"/>
            <p:nvPr/>
          </p:nvSpPr>
          <p:spPr>
            <a:xfrm>
              <a:off x="1616064" y="5249320"/>
              <a:ext cx="36159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3"/>
                  </a:solidFill>
                  <a:latin typeface="+mn-lt"/>
                </a:rPr>
                <a:t>productive </a:t>
              </a:r>
              <a:r>
                <a:rPr lang="en-US" sz="3200" b="1" i="1" dirty="0">
                  <a:solidFill>
                    <a:schemeClr val="accent3"/>
                  </a:solidFill>
                  <a:latin typeface="+mn-lt"/>
                </a:rPr>
                <a:t>behavior</a:t>
              </a:r>
              <a:endParaRPr lang="en-US" sz="3200" dirty="0">
                <a:solidFill>
                  <a:schemeClr val="accent3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CB1D84-05B5-9376-545F-A82D00C2E435}"/>
                </a:ext>
              </a:extLst>
            </p:cNvPr>
            <p:cNvSpPr txBox="1"/>
            <p:nvPr/>
          </p:nvSpPr>
          <p:spPr>
            <a:xfrm>
              <a:off x="7391400" y="5011731"/>
              <a:ext cx="28807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>
                  <a:solidFill>
                    <a:schemeClr val="accent3"/>
                  </a:solidFill>
                  <a:latin typeface="+mn-lt"/>
                </a:rPr>
                <a:t>desired learning </a:t>
              </a:r>
            </a:p>
            <a:p>
              <a:pPr algn="ctr"/>
              <a:r>
                <a:rPr lang="en-US" sz="2800" b="1" i="1" dirty="0">
                  <a:solidFill>
                    <a:schemeClr val="accent3"/>
                  </a:solidFill>
                  <a:latin typeface="+mn-lt"/>
                </a:rPr>
                <a:t>(and grades)</a:t>
              </a:r>
              <a:endParaRPr lang="en-US" sz="2800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D0387E6-C063-BBCD-4B4B-AE75AC2763E3}"/>
              </a:ext>
            </a:extLst>
          </p:cNvPr>
          <p:cNvSpPr txBox="1"/>
          <p:nvPr/>
        </p:nvSpPr>
        <p:spPr>
          <a:xfrm>
            <a:off x="8831050" y="5259963"/>
            <a:ext cx="35077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The Phi Delta </a:t>
            </a:r>
            <a:r>
              <a:rPr lang="en-US" sz="1400" dirty="0" err="1"/>
              <a:t>Kappan</a:t>
            </a:r>
            <a:endParaRPr lang="en-US" sz="1400" dirty="0"/>
          </a:p>
          <a:p>
            <a:r>
              <a:rPr lang="en-US" sz="1400" dirty="0"/>
              <a:t>Vol. 90, No. 2 (Oct., 2008), pp. 123-126</a:t>
            </a:r>
          </a:p>
          <a:p>
            <a:r>
              <a:rPr lang="en-US" sz="1400" dirty="0"/>
              <a:t>Published By: Phi Delta Kappa International</a:t>
            </a:r>
          </a:p>
          <a:p>
            <a:r>
              <a:rPr lang="en-US" sz="1400" dirty="0"/>
              <a:t>https://www.jstor.org/stable/20493571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FF27EB5-E44E-1428-7C28-CE6399D96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5482" y="1318794"/>
            <a:ext cx="2783949" cy="39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2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9787" y="365125"/>
            <a:ext cx="11091421" cy="1325563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sz="3200" dirty="0"/>
              <a:t>Impact of Attending a Center for Academic Success Workshop </a:t>
            </a:r>
            <a:r>
              <a:rPr lang="en-US" sz="3200" i="1" dirty="0"/>
              <a:t>One Week </a:t>
            </a:r>
            <a:r>
              <a:rPr lang="en-US" sz="3200" dirty="0"/>
              <a:t>Before Final Exam</a:t>
            </a:r>
          </a:p>
        </p:txBody>
      </p:sp>
      <p:sp>
        <p:nvSpPr>
          <p:cNvPr id="6152" name="Text Placeholder 2">
            <a:extLst>
              <a:ext uri="{FF2B5EF4-FFF2-40B4-BE49-F238E27FC236}">
                <a16:creationId xmlns:a16="http://schemas.microsoft.com/office/drawing/2014/main" id="{EE672E06-ECE8-B7A5-E523-468096700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9755" y="1813188"/>
            <a:ext cx="5980910" cy="823912"/>
          </a:xfrm>
        </p:spPr>
        <p:txBody>
          <a:bodyPr/>
          <a:lstStyle/>
          <a:p>
            <a:r>
              <a:rPr lang="en-US" dirty="0"/>
              <a:t>Final Grades of 18 Summer Provisional Students in College Algebra Course at LSU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704137" y="2862034"/>
            <a:ext cx="6146528" cy="3684588"/>
          </a:xfrm>
        </p:spPr>
        <p:txBody>
          <a:bodyPr>
            <a:normAutofit lnSpcReduction="10000"/>
          </a:bodyPr>
          <a:lstStyle/>
          <a:p>
            <a:r>
              <a:rPr lang="en-US" sz="2200" b="1" dirty="0"/>
              <a:t>5 Students Attended workshop:</a:t>
            </a:r>
          </a:p>
          <a:p>
            <a:pPr>
              <a:buNone/>
            </a:pPr>
            <a:r>
              <a:rPr lang="en-US" sz="2200" dirty="0"/>
              <a:t>	</a:t>
            </a:r>
            <a:r>
              <a:rPr lang="en-US" sz="2200" b="1" dirty="0"/>
              <a:t>3A’s  (60%); 5 B’s (40%); 0% C’s, D,s or F’s</a:t>
            </a:r>
          </a:p>
          <a:p>
            <a:pPr>
              <a:buNone/>
            </a:pPr>
            <a:r>
              <a:rPr lang="en-US" sz="2200" b="1" dirty="0"/>
              <a:t>		</a:t>
            </a:r>
            <a:r>
              <a:rPr lang="en-US" sz="2400" b="1" i="1" dirty="0"/>
              <a:t>DFW rate is 0% </a:t>
            </a:r>
          </a:p>
          <a:p>
            <a:endParaRPr lang="en-US" sz="2200" dirty="0"/>
          </a:p>
          <a:p>
            <a:r>
              <a:rPr lang="en-US" sz="2200" b="1" dirty="0"/>
              <a:t>13 students did not attend Workshop:</a:t>
            </a:r>
          </a:p>
          <a:p>
            <a:pPr>
              <a:buNone/>
            </a:pPr>
            <a:r>
              <a:rPr lang="en-US" sz="2200" b="1" dirty="0"/>
              <a:t>	1 A (8%)   2 B’s (15% )  4 C’s (31%)   3 D’s (23%) </a:t>
            </a:r>
          </a:p>
          <a:p>
            <a:pPr>
              <a:buNone/>
            </a:pPr>
            <a:r>
              <a:rPr lang="en-US" sz="2200" b="1" dirty="0"/>
              <a:t> 	3 F’s (23%)  </a:t>
            </a:r>
          </a:p>
          <a:p>
            <a:pPr>
              <a:buNone/>
            </a:pPr>
            <a:r>
              <a:rPr lang="en-US" sz="2200" b="1" dirty="0"/>
              <a:t>		</a:t>
            </a:r>
            <a:r>
              <a:rPr lang="en-US" sz="2400" b="1" i="1" dirty="0"/>
              <a:t>DFW rate is 46%!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200" dirty="0"/>
              <a:t> </a:t>
            </a:r>
          </a:p>
          <a:p>
            <a:pPr eaLnBrk="1" hangingPunct="1">
              <a:buFontTx/>
              <a:buNone/>
            </a:pPr>
            <a:endParaRPr lang="en-US" sz="2200" dirty="0"/>
          </a:p>
          <a:p>
            <a:pPr eaLnBrk="1" hangingPunct="1">
              <a:buFontTx/>
              <a:buNone/>
            </a:pPr>
            <a:endParaRPr lang="en-US" sz="2200" dirty="0"/>
          </a:p>
          <a:p>
            <a:pPr eaLnBrk="1" hangingPunct="1">
              <a:buFontTx/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2DCE52-CFE2-A45B-C9CB-CEA7048A05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731"/>
          <a:stretch>
            <a:fillRect/>
          </a:stretch>
        </p:blipFill>
        <p:spPr>
          <a:xfrm>
            <a:off x="7161080" y="2185757"/>
            <a:ext cx="4717520" cy="33535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BARVISIBLE" val="True"/>
  <p:tag name="CSVFORMAT" val="0"/>
  <p:tag name="COUNTDOWNSTYLE" val="-1"/>
  <p:tag name="COUNTDOWNSECONDS" val="10"/>
  <p:tag name="BACKUPSESSIONS" val="True"/>
  <p:tag name="REVIEWONLY" val="False"/>
  <p:tag name="RACEENDPOINTS" val="100"/>
  <p:tag name="PARTICIPANTSINLEADERBOARD" val="5"/>
  <p:tag name="BUBBLESIZEVISIBLE" val="True"/>
  <p:tag name="CUSTOMGRIDBACKCOLOR" val="-722948"/>
  <p:tag name="CUSTOMCELLBACKCOLOR3" val="-268652"/>
  <p:tag name="DISPLAYDEVICENUMBER" val="True"/>
  <p:tag name="AUTOSIZEGRID" val="True"/>
  <p:tag name="POLLINGCYCLE" val="2"/>
  <p:tag name="INCLUDENONRESPONDERS" val="False"/>
  <p:tag name="CORRECTPOINTVALUE" val="1"/>
  <p:tag name="ZEROBASED" val="False"/>
  <p:tag name="FIBDISPLAYRESULTS" val="True"/>
  <p:tag name="PRRESPONSE1" val="10"/>
  <p:tag name="PRRESPONSE5" val="6"/>
  <p:tag name="PRRESPONSE9" val="2"/>
  <p:tag name="ARTICULATE_PROJECT_OPEN" val="0"/>
  <p:tag name="USESECONDARYMONITOR" val="True"/>
  <p:tag name="ANSWERNOWTEXT" val="Answer Now"/>
  <p:tag name="INPUTSOURCE" val="1"/>
  <p:tag name="CHARTVALUEFORMAT" val="0%"/>
  <p:tag name="STDCHART" val="1"/>
  <p:tag name="TEAMSINLEADERBOARD" val="5"/>
  <p:tag name="BUBBLEGROUPING" val="3"/>
  <p:tag name="CUSTOMCELLBACKCOLOR2" val="-13395457"/>
  <p:tag name="DISPLAYDEVICEID" val="True"/>
  <p:tag name="GRIDPOSITION" val="1"/>
  <p:tag name="RESETCHARTS" val="True"/>
  <p:tag name="INCORRECTPOINTVALUE" val="0"/>
  <p:tag name="CHARTSCALE" val="True"/>
  <p:tag name="FIBDISPLAYKEYWORDS" val="True"/>
  <p:tag name="PRRESPONSE6" val="5"/>
  <p:tag name="SHOWFLASHWARNING" val="True"/>
  <p:tag name="RESPCOUNTERSTYLE" val="-1"/>
  <p:tag name="ALLOWDUPLICATES" val="False"/>
  <p:tag name="AUTOUPDATEALIASES" val="True"/>
  <p:tag name="MAXRESPONDERS" val="5"/>
  <p:tag name="CUSTOMCELLFORECOLOR" val="-16777216"/>
  <p:tag name="DISPLAYNAME" val="True"/>
  <p:tag name="GRIDFONTSIZE" val="12"/>
  <p:tag name="INCLUDEPPT" val="True"/>
  <p:tag name="AUTOADJUSTPARTRANGE" val="True"/>
  <p:tag name="PRRESPONSE2" val="9"/>
  <p:tag name="PRRESPONSE8" val="3"/>
  <p:tag name="RESPCOUNTERFORMAT" val="0"/>
  <p:tag name="AUTOADVANCE" val="False"/>
  <p:tag name="SKIPREMAININGRACESLIDES" val="True"/>
  <p:tag name="CUSTOMCELLBACKCOLOR1" val="-657956"/>
  <p:tag name="GRIDROTATIONINTERVAL" val="2"/>
  <p:tag name="MULTIRESPDIVISOR" val="1"/>
  <p:tag name="ADVANCEDSETTINGSVIEW" val="False"/>
  <p:tag name="PRRESPONSE4" val="7"/>
  <p:tag name="RESPTABLESTYLE" val="-1"/>
  <p:tag name="RACERSMAXDISPLAYED" val="5"/>
  <p:tag name="DEFAULTNUMTEAMS" val="5"/>
  <p:tag name="GRIDSIZE" val="{Width=800, Height=600}"/>
  <p:tag name="REALTIMEBACKUP" val="False"/>
  <p:tag name="PRRESPONSE3" val="8"/>
  <p:tag name="SAVECSVWITHSESSION" val="True"/>
  <p:tag name="BACKUPMAINTENANCE" val="7"/>
  <p:tag name="BUBBLEVALUEFORMAT" val="0.0"/>
  <p:tag name="CHARTCOLORS" val="0"/>
  <p:tag name="FIBNUMRESULTS" val="5"/>
  <p:tag name="ALWAYSOPENPOLL" val="False"/>
  <p:tag name="ROTATIONINTERVAL" val="2"/>
  <p:tag name="USESCHEMECOLORS" val="True"/>
  <p:tag name="REALTIMEBACKUPPATH" val="(None)"/>
  <p:tag name="BULLETTYPE" val="3"/>
  <p:tag name="BUBBLENAMEVISIBLE" val="True"/>
  <p:tag name="ALLOWUSERFEEDBACK" val="True"/>
  <p:tag name="ANSWERNOWSTYLE" val="-1"/>
  <p:tag name="GRIDOPACITY" val="90"/>
  <p:tag name="PRRESPONSE10" val="1"/>
  <p:tag name="CHARTLABELS" val="1"/>
  <p:tag name="RACEANIMATIONSPEED" val="3"/>
  <p:tag name="NUMRESPONSES" val="1"/>
  <p:tag name="CUSTOMCELLBACKCOLOR4" val="-8355712"/>
  <p:tag name="PRRESPONSE7" val="4"/>
  <p:tag name="FIBINCLUDEOTHER" val="True"/>
  <p:tag name="DELIMITERS" val="3.1"/>
  <p:tag name="POWERPOINTVERSION" val="12.0"/>
  <p:tag name="LUIDIAENABLED" val="False"/>
  <p:tag name="EXPANDSHOWBAR" val="True"/>
  <p:tag name="WASPOLLED" val="0EB4D97D9DDF497682FC542FFA7A51EE"/>
  <p:tag name="TPVERSION" val="5"/>
  <p:tag name="TPFULLVERSION" val="5.3.1.3337"/>
  <p:tag name="PPTVERSION" val="14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7C641BE840AE4C59A0645CC1625BEAA9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SLIDEORDER" val="2"/>
  <p:tag name="SLIDEGUID" val="9B8C54C1472144E7A047408932763AD2"/>
  <p:tag name="AUTOADVANCE" val="True"/>
  <p:tag name="COUNTDOWNSECONDS" val="5"/>
  <p:tag name="QUESTIONALIAS" val="How do you think students answered?   At what level of Bloom’s did you have to operate to make A’s or B’s in high school?"/>
  <p:tag name="ANSWERSALIAS" val="Remembering|smicln|Understanding|smicln|Applying|smicln|Analyzing|smicln|Evaluating|smicln|Creating"/>
  <p:tag name="VALUES" val="No Value|smicln|No Value|smicln|No Value|smicln|No Value|smicln|No Value|smicln|No Value"/>
  <p:tag name="COUNTDOWNHEIGHT" val="80"/>
  <p:tag name="COUNTDOWNWIDTH" val="100"/>
  <p:tag name="TOTALRESPONSES" val="1"/>
  <p:tag name="RESPONSECOUNT" val="1"/>
  <p:tag name="SLICED" val="False"/>
  <p:tag name="RESPONSES" val="2;"/>
  <p:tag name="CHARTSTRINGSTD" val="0 1 0 0 0 0"/>
  <p:tag name="CHARTSTRINGREV" val="0 0 0 0 1 0"/>
  <p:tag name="CHARTSTRINGSTDPER" val="0 1 0 0 0 0"/>
  <p:tag name="CHARTSTRINGREVPER" val="0 0 0 0 1 0"/>
  <p:tag name="RESTORECOUNTDOWNTIMER" val="False"/>
  <p:tag name="RESPONSESGATHERED" val="False"/>
  <p:tag name="ANONYMOUSTEMP" val="False"/>
  <p:tag name="TPQUESTIONXML" val="﻿&lt;?xml version=&quot;1.0&quot; encoding=&quot;utf-8&quot;?&gt;&#10;&lt;questionlist&gt;&#10;    &lt;properties&gt;&#10;        &lt;guid&gt;D9C97489E4BD40F59EBEBFA30B4C3C80&lt;/guid&gt;&#10;        &lt;description /&gt;&#10;        &lt;date&gt;7/19/2014 11:32:2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75D9389053B841A89118FBFB8489C2A9&lt;/guid&gt;&#10;            &lt;repollguid&gt;405956CD2E4044338BE5DB7B61B4EC67&lt;/repollguid&gt;&#10;            &lt;sourceid&gt;F7B2DDA9098A400DB798D983A2491908&lt;/sourceid&gt;&#10;            &lt;questiontext&gt;How do you think students answered?At what level of Bloom’s did you have to operate to make A’s or B’s in high school?&lt;/questiontext&gt;&#10;            &lt;showresults&gt;True&lt;/showresults&gt;&#10;            &lt;responsegrid&gt;0&lt;/responsegrid&gt;&#10;            &lt;countdowntimer&gt;False&lt;/countdowntimer&gt;&#10;            &lt;correctvalue&gt;100&lt;/correctvalue&gt;&#10;            &lt;incorrectvalue&gt;0&lt;/incorrectvalue&gt;&#10;            &lt;responselimit&gt;1&lt;/responselimit&gt;&#10;            &lt;bulletstyle&gt;0&lt;/bulletstyle&gt;&#10;            &lt;answers&gt;&#10;                &lt;answer&gt;&#10;                    &lt;guid&gt;00E5110A4FCD426F8005D5B5C0CAB41B&lt;/guid&gt;&#10;                    &lt;answertext&gt;Remembering &lt;/answertext&gt;&#10;                    &lt;valuetype&gt;0&lt;/valuetype&gt;&#10;                &lt;/answer&gt;&#10;                &lt;answer&gt;&#10;                    &lt;guid&gt;2922AAE9DE374705996A7430E0395AAC&lt;/guid&gt;&#10;                    &lt;answertext&gt;Understanding &lt;/answertext&gt;&#10;                    &lt;valuetype&gt;0&lt;/valuetype&gt;&#10;                &lt;/answer&gt;&#10;                &lt;answer&gt;&#10;                    &lt;guid&gt;F16604110E7043D88B1129B49BFBFC2E&lt;/guid&gt;&#10;                    &lt;answertext&gt;Applying &lt;/answertext&gt;&#10;                    &lt;valuetype&gt;0&lt;/valuetype&gt;&#10;                &lt;/answer&gt;&#10;                &lt;answer&gt;&#10;                    &lt;guid&gt;106FFBA4DD8E45A7B7454D1675B35942&lt;/guid&gt;&#10;                    &lt;answertext&gt;Analyzing &lt;/answertext&gt;&#10;                    &lt;valuetype&gt;0&lt;/valuetype&gt;&#10;                &lt;/answer&gt;&#10;                &lt;answer&gt;&#10;                    &lt;guid&gt;BD08B95DF2334C91ADF95F5B9863F5EF&lt;/guid&gt;&#10;                    &lt;answertext&gt;Evaluating &lt;/answertext&gt;&#10;                    &lt;valuetype&gt;0&lt;/valuetype&gt;&#10;                &lt;/answer&gt;&#10;                &lt;answer&gt;&#10;                    &lt;guid&gt;352DE0D94D5541208AC8702976B5BE50&lt;/guid&gt;&#10;                    &lt;answertext&gt;Creating&lt;/answertext&gt;&#10;                    &lt;valuetype&gt;0&lt;/valuetype&gt;&#10;                &lt;/answer&gt;&#10;            &lt;/answers&gt;&#10;        &lt;/multichoice&gt;&#10;    &lt;/questions&gt;&#10;&lt;/questionlist&gt;"/>
  <p:tag name="TYPE" val="MultiChoiceSlide"/>
  <p:tag name="LIVECHARTING" val="False"/>
  <p:tag name="AUTOOPENPOLL" val="True"/>
  <p:tag name="AUTOFORMATCHART" val="True"/>
  <p:tag name="HASRESULTS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7C641BE840AE4C59A0645CC1625BEAA9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SLIDEORDER" val="2"/>
  <p:tag name="SLIDEGUID" val="9B8C54C1472144E7A047408932763AD2"/>
  <p:tag name="AUTOADVANCE" val="True"/>
  <p:tag name="COUNTDOWNSECONDS" val="5"/>
  <p:tag name="QUESTIONALIAS" val="How do you think students answered?   At what level of Bloom’s did you have to operate to make A’s or B’s in high school?"/>
  <p:tag name="ANSWERSALIAS" val="Remembering|smicln|Understanding|smicln|Applying|smicln|Analyzing|smicln|Evaluating|smicln|Creating"/>
  <p:tag name="VALUES" val="No Value|smicln|No Value|smicln|No Value|smicln|No Value|smicln|No Value|smicln|No Value"/>
  <p:tag name="COUNTDOWNHEIGHT" val="80"/>
  <p:tag name="COUNTDOWNWIDTH" val="100"/>
  <p:tag name="TOTALRESPONSES" val="1"/>
  <p:tag name="RESPONSECOUNT" val="1"/>
  <p:tag name="SLICED" val="False"/>
  <p:tag name="RESPONSES" val="2;"/>
  <p:tag name="CHARTSTRINGSTD" val="0 1 0 0 0 0"/>
  <p:tag name="CHARTSTRINGREV" val="0 0 0 0 1 0"/>
  <p:tag name="CHARTSTRINGSTDPER" val="0 1 0 0 0 0"/>
  <p:tag name="CHARTSTRINGREVPER" val="0 0 0 0 1 0"/>
  <p:tag name="RESTORECOUNTDOWNTIMER" val="False"/>
  <p:tag name="RESPONSESGATHERED" val="False"/>
  <p:tag name="ANONYMOUSTEMP" val="False"/>
  <p:tag name="TPQUESTIONXML" val="﻿&lt;?xml version=&quot;1.0&quot; encoding=&quot;utf-8&quot;?&gt;&#10;&lt;questionlist&gt;&#10;    &lt;properties&gt;&#10;        &lt;guid&gt;D9C97489E4BD40F59EBEBFA30B4C3C80&lt;/guid&gt;&#10;        &lt;description /&gt;&#10;        &lt;date&gt;7/19/2014 11:32:2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75D9389053B841A89118FBFB8489C2A9&lt;/guid&gt;&#10;            &lt;repollguid&gt;405956CD2E4044338BE5DB7B61B4EC67&lt;/repollguid&gt;&#10;            &lt;sourceid&gt;F7B2DDA9098A400DB798D983A2491908&lt;/sourceid&gt;&#10;            &lt;questiontext&gt;How do you think students answered?At what level of Bloom’s did you have to operate to make A’s or B’s in high school?&lt;/questiontext&gt;&#10;            &lt;showresults&gt;True&lt;/showresults&gt;&#10;            &lt;responsegrid&gt;0&lt;/responsegrid&gt;&#10;            &lt;countdowntimer&gt;False&lt;/countdowntimer&gt;&#10;            &lt;correctvalue&gt;100&lt;/correctvalue&gt;&#10;            &lt;incorrectvalue&gt;0&lt;/incorrectvalue&gt;&#10;            &lt;responselimit&gt;1&lt;/responselimit&gt;&#10;            &lt;bulletstyle&gt;0&lt;/bulletstyle&gt;&#10;            &lt;answers&gt;&#10;                &lt;answer&gt;&#10;                    &lt;guid&gt;00E5110A4FCD426F8005D5B5C0CAB41B&lt;/guid&gt;&#10;                    &lt;answertext&gt;Remembering &lt;/answertext&gt;&#10;                    &lt;valuetype&gt;0&lt;/valuetype&gt;&#10;                &lt;/answer&gt;&#10;                &lt;answer&gt;&#10;                    &lt;guid&gt;2922AAE9DE374705996A7430E0395AAC&lt;/guid&gt;&#10;                    &lt;answertext&gt;Understanding &lt;/answertext&gt;&#10;                    &lt;valuetype&gt;0&lt;/valuetype&gt;&#10;                &lt;/answer&gt;&#10;                &lt;answer&gt;&#10;                    &lt;guid&gt;F16604110E7043D88B1129B49BFBFC2E&lt;/guid&gt;&#10;                    &lt;answertext&gt;Applying &lt;/answertext&gt;&#10;                    &lt;valuetype&gt;0&lt;/valuetype&gt;&#10;                &lt;/answer&gt;&#10;                &lt;answer&gt;&#10;                    &lt;guid&gt;106FFBA4DD8E45A7B7454D1675B35942&lt;/guid&gt;&#10;                    &lt;answertext&gt;Analyzing &lt;/answertext&gt;&#10;                    &lt;valuetype&gt;0&lt;/valuetype&gt;&#10;                &lt;/answer&gt;&#10;                &lt;answer&gt;&#10;                    &lt;guid&gt;BD08B95DF2334C91ADF95F5B9863F5EF&lt;/guid&gt;&#10;                    &lt;answertext&gt;Evaluating &lt;/answertext&gt;&#10;                    &lt;valuetype&gt;0&lt;/valuetype&gt;&#10;                &lt;/answer&gt;&#10;                &lt;answer&gt;&#10;                    &lt;guid&gt;352DE0D94D5541208AC8702976B5BE50&lt;/guid&gt;&#10;                    &lt;answertext&gt;Creating&lt;/answertext&gt;&#10;                    &lt;valuetype&gt;0&lt;/valuetype&gt;&#10;                &lt;/answer&gt;&#10;            &lt;/answers&gt;&#10;        &lt;/multichoice&gt;&#10;    &lt;/questions&gt;&#10;&lt;/questionlist&gt;"/>
  <p:tag name="TYPE" val="MultiChoiceSlide"/>
  <p:tag name="LIVECHARTING" val="False"/>
  <p:tag name="AUTOOPENPOLL" val="True"/>
  <p:tag name="AUTOFORMATCHART" val="True"/>
  <p:tag name="HASRESULTS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7C641BE840AE4C59A0645CC1625BEAA9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SLIDEORDER" val="2"/>
  <p:tag name="SLIDEGUID" val="9B8C54C1472144E7A047408932763AD2"/>
  <p:tag name="AUTOADVANCE" val="True"/>
  <p:tag name="COUNTDOWNSECONDS" val="5"/>
  <p:tag name="QUESTIONALIAS" val="How do you think students answered?   At what level of Bloom’s did you have to operate to make A’s or B’s in high school?"/>
  <p:tag name="ANSWERSALIAS" val="Remembering|smicln|Understanding|smicln|Applying|smicln|Analyzing|smicln|Evaluating|smicln|Creating"/>
  <p:tag name="VALUES" val="No Value|smicln|No Value|smicln|No Value|smicln|No Value|smicln|No Value|smicln|No Value"/>
  <p:tag name="COUNTDOWNHEIGHT" val="80"/>
  <p:tag name="COUNTDOWNWIDTH" val="100"/>
  <p:tag name="TOTALRESPONSES" val="1"/>
  <p:tag name="RESPONSECOUNT" val="1"/>
  <p:tag name="SLICED" val="False"/>
  <p:tag name="RESPONSES" val="2;"/>
  <p:tag name="CHARTSTRINGSTD" val="0 1 0 0 0 0"/>
  <p:tag name="CHARTSTRINGREV" val="0 0 0 0 1 0"/>
  <p:tag name="CHARTSTRINGSTDPER" val="0 1 0 0 0 0"/>
  <p:tag name="CHARTSTRINGREVPER" val="0 0 0 0 1 0"/>
  <p:tag name="RESTORECOUNTDOWNTIMER" val="False"/>
  <p:tag name="RESPONSESGATHERED" val="False"/>
  <p:tag name="ANONYMOUSTEMP" val="False"/>
  <p:tag name="TPQUESTIONXML" val="﻿&lt;?xml version=&quot;1.0&quot; encoding=&quot;utf-8&quot;?&gt;&#10;&lt;questionlist&gt;&#10;    &lt;properties&gt;&#10;        &lt;guid&gt;D9C97489E4BD40F59EBEBFA30B4C3C80&lt;/guid&gt;&#10;        &lt;description /&gt;&#10;        &lt;date&gt;7/19/2014 11:32:2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75D9389053B841A89118FBFB8489C2A9&lt;/guid&gt;&#10;            &lt;repollguid&gt;405956CD2E4044338BE5DB7B61B4EC67&lt;/repollguid&gt;&#10;            &lt;sourceid&gt;F7B2DDA9098A400DB798D983A2491908&lt;/sourceid&gt;&#10;            &lt;questiontext&gt;How do you think students answered?At what level of Bloom’s did you have to operate to make A’s or B’s in high school?&lt;/questiontext&gt;&#10;            &lt;showresults&gt;True&lt;/showresults&gt;&#10;            &lt;responsegrid&gt;0&lt;/responsegrid&gt;&#10;            &lt;countdowntimer&gt;False&lt;/countdowntimer&gt;&#10;            &lt;correctvalue&gt;100&lt;/correctvalue&gt;&#10;            &lt;incorrectvalue&gt;0&lt;/incorrectvalue&gt;&#10;            &lt;responselimit&gt;1&lt;/responselimit&gt;&#10;            &lt;bulletstyle&gt;0&lt;/bulletstyle&gt;&#10;            &lt;answers&gt;&#10;                &lt;answer&gt;&#10;                    &lt;guid&gt;00E5110A4FCD426F8005D5B5C0CAB41B&lt;/guid&gt;&#10;                    &lt;answertext&gt;Remembering &lt;/answertext&gt;&#10;                    &lt;valuetype&gt;0&lt;/valuetype&gt;&#10;                &lt;/answer&gt;&#10;                &lt;answer&gt;&#10;                    &lt;guid&gt;2922AAE9DE374705996A7430E0395AAC&lt;/guid&gt;&#10;                    &lt;answertext&gt;Understanding &lt;/answertext&gt;&#10;                    &lt;valuetype&gt;0&lt;/valuetype&gt;&#10;                &lt;/answer&gt;&#10;                &lt;answer&gt;&#10;                    &lt;guid&gt;F16604110E7043D88B1129B49BFBFC2E&lt;/guid&gt;&#10;                    &lt;answertext&gt;Applying &lt;/answertext&gt;&#10;                    &lt;valuetype&gt;0&lt;/valuetype&gt;&#10;                &lt;/answer&gt;&#10;                &lt;answer&gt;&#10;                    &lt;guid&gt;106FFBA4DD8E45A7B7454D1675B35942&lt;/guid&gt;&#10;                    &lt;answertext&gt;Analyzing &lt;/answertext&gt;&#10;                    &lt;valuetype&gt;0&lt;/valuetype&gt;&#10;                &lt;/answer&gt;&#10;                &lt;answer&gt;&#10;                    &lt;guid&gt;BD08B95DF2334C91ADF95F5B9863F5EF&lt;/guid&gt;&#10;                    &lt;answertext&gt;Evaluating &lt;/answertext&gt;&#10;                    &lt;valuetype&gt;0&lt;/valuetype&gt;&#10;                &lt;/answer&gt;&#10;                &lt;answer&gt;&#10;                    &lt;guid&gt;352DE0D94D5541208AC8702976B5BE50&lt;/guid&gt;&#10;                    &lt;answertext&gt;Creating&lt;/answertext&gt;&#10;                    &lt;valuetype&gt;0&lt;/valuetype&gt;&#10;                &lt;/answer&gt;&#10;            &lt;/answers&gt;&#10;        &lt;/multichoice&gt;&#10;    &lt;/questions&gt;&#10;&lt;/questionlist&gt;"/>
  <p:tag name="TYPE" val="MultiChoiceSlide"/>
  <p:tag name="LIVECHARTING" val="False"/>
  <p:tag name="AUTOOPENPOLL" val="True"/>
  <p:tag name="AUTOFORMATCHART" val="True"/>
  <p:tag name="HASRESULTS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7C641BE840AE4C59A0645CC1625BEAA9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AUTOADVANCE" val="True"/>
  <p:tag name="COUNTDOWNSECONDS" val="5"/>
  <p:tag name="SLIDEORDER" val="3"/>
  <p:tag name="SLIDEGUID" val="12B61FCB1B3C4E5CBC413B1DD9FDD2C5"/>
  <p:tag name="ANSWERSALIAS" val="Fixed|smicln|Growth"/>
  <p:tag name="QUESTIONALIAS" val="   Which mindset do you think  most students have?"/>
  <p:tag name="VALUES" val="No Value|smicln|No Value"/>
  <p:tag name="COUNTDOWNHEIGHT" val="80"/>
  <p:tag name="COUNTDOWNWIDTH" val="100"/>
  <p:tag name="TOTALRESPONSES" val="1"/>
  <p:tag name="RESPONSECOUNT" val="1"/>
  <p:tag name="SLICED" val="False"/>
  <p:tag name="RESPONSES" val="2;"/>
  <p:tag name="CHARTSTRINGSTD" val="0 1"/>
  <p:tag name="CHARTSTRINGREV" val="1 0"/>
  <p:tag name="CHARTSTRINGSTDPER" val="0 1"/>
  <p:tag name="CHARTSTRINGREVPER" val="1 0"/>
  <p:tag name="RESTORECOUNTDOWNTIMER" val="False"/>
  <p:tag name="RESPONSESGATHERED" val="False"/>
  <p:tag name="ANONYMOUSTEMP" val="False"/>
  <p:tag name="TPQUESTIONXML" val="﻿&lt;?xml version=&quot;1.0&quot; encoding=&quot;utf-8&quot;?&gt;&#10;&lt;questionlist&gt;&#10;    &lt;properties&gt;&#10;        &lt;guid&gt;F990C6AFC69541F69F44883208073E3F&lt;/guid&gt;&#10;        &lt;description /&gt;&#10;        &lt;date&gt;7/19/2014 11:32:2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4E19A20C96584B8AA7FE92E4C6BBB895&lt;/guid&gt;&#10;            &lt;repollguid&gt;0FFD04D8FC28422191DD32400FD4E9ED&lt;/repollguid&gt;&#10;            &lt;sourceid&gt;78B1F0D87B6E498F8B106915EFDB0AB0&lt;/sourceid&gt;&#10;            &lt;questiontext&gt;Which mindset about intelligence do you think most students have?&lt;/questiontext&gt;&#10;            &lt;showresults&gt;True&lt;/showresults&gt;&#10;            &lt;responsegrid&gt;0&lt;/responsegrid&gt;&#10;            &lt;countdowntimer&gt;False&lt;/countdowntimer&gt;&#10;            &lt;correctvalue&gt;100&lt;/correctvalue&gt;&#10;            &lt;incorrectvalue&gt;0&lt;/incorrectvalue&gt;&#10;            &lt;responselimit&gt;1&lt;/responselimit&gt;&#10;            &lt;bulletstyle&gt;0&lt;/bulletstyle&gt;&#10;            &lt;answers&gt;&#10;                &lt;answer&gt;&#10;                    &lt;guid&gt;22324156E3894AADBEE71B453F4A1C05&lt;/guid&gt;&#10;                    &lt;answertext&gt;Fixed &lt;/answertext&gt;&#10;                    &lt;valuetype&gt;0&lt;/valuetype&gt;&#10;                &lt;/answer&gt;&#10;                &lt;answer&gt;&#10;                    &lt;guid&gt;3F3E7B77BD974576B8B3197790A6B860&lt;/guid&gt;&#10;                    &lt;answertext&gt;Growth&lt;/answertext&gt;&#10;                    &lt;valuetype&gt;0&lt;/valuetype&gt;&#10;                &lt;/answer&gt;&#10;            &lt;/answers&gt;&#10;        &lt;/multichoice&gt;&#10;    &lt;/questions&gt;&#10;&lt;/questionlist&gt;"/>
  <p:tag name="TYPE" val="MultiChoiceSlide"/>
  <p:tag name="LIVECHARTING" val="False"/>
  <p:tag name="AUTOOPENPOLL" val="True"/>
  <p:tag name="AUTOFORMATCHART" val="True"/>
  <p:tag name="HASRESULTS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12"/>
  <p:tag name="FONTSIZE" val="32"/>
  <p:tag name="BULLETTYPE" val="ppBulletArabicPeriod"/>
  <p:tag name="ANSWERTEXT" val="Fixed&#10;Growth"/>
  <p:tag name="OLDNUMANSWERS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7C641BE840AE4C59A0645CC1625BEAA9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AUTOADVANCE" val="True"/>
  <p:tag name="COUNTDOWNSECONDS" val="5"/>
  <p:tag name="SLIDEORDER" val="3"/>
  <p:tag name="SLIDEGUID" val="F7CE435A779143ED914101A806F65F9E"/>
  <p:tag name="QUESTIONALIAS" val="     Which mindset do you think  most faculty have?"/>
  <p:tag name="ANSWERSALIAS" val="Fixed|smicln|Growth"/>
  <p:tag name="VALUES" val="No Value|smicln|No Value"/>
  <p:tag name="COUNTDOWNHEIGHT" val="80"/>
  <p:tag name="COUNTDOWNWIDTH" val="100"/>
  <p:tag name="TOTALRESPONSES" val="1"/>
  <p:tag name="RESPONSECOUNT" val="1"/>
  <p:tag name="SLICED" val="False"/>
  <p:tag name="RESPONSES" val="1;"/>
  <p:tag name="CHARTSTRINGSTD" val="1 0"/>
  <p:tag name="CHARTSTRINGREV" val="0 1"/>
  <p:tag name="CHARTSTRINGSTDPER" val="1 0"/>
  <p:tag name="CHARTSTRINGREVPER" val="0 1"/>
  <p:tag name="RESTORECOUNTDOWNTIMER" val="False"/>
  <p:tag name="RESPONSESGATHERED" val="False"/>
  <p:tag name="ANONYMOUSTEMP" val="False"/>
  <p:tag name="TPQUESTIONXML" val="﻿&lt;?xml version=&quot;1.0&quot; encoding=&quot;utf-8&quot;?&gt;&#10;&lt;questionlist&gt;&#10;    &lt;properties&gt;&#10;        &lt;guid&gt;17105706E9E84656A02852AEB6971DDD&lt;/guid&gt;&#10;        &lt;description /&gt;&#10;        &lt;date&gt;7/19/2014 11:32:2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AD5EDA680B4E4DE38F83F596FBF566C8&lt;/guid&gt;&#10;            &lt;repollguid&gt;5211D5C3BDE84D7C9D1A47DFD4FE89D1&lt;/repollguid&gt;&#10;            &lt;sourceid&gt;F539B44BBD3C42D59E05BD0E92ECDF7F&lt;/sourceid&gt;&#10;            &lt;questiontext&gt; Which mindset about intelligence do you think most faculty have?&lt;/questiontext&gt;&#10;            &lt;showresults&gt;True&lt;/showresults&gt;&#10;            &lt;responsegrid&gt;0&lt;/responsegrid&gt;&#10;            &lt;countdowntimer&gt;False&lt;/countdowntimer&gt;&#10;            &lt;correctvalue&gt;100&lt;/correctvalue&gt;&#10;            &lt;incorrectvalue&gt;0&lt;/incorrectvalue&gt;&#10;            &lt;responselimit&gt;1&lt;/responselimit&gt;&#10;            &lt;bulletstyle&gt;0&lt;/bulletstyle&gt;&#10;            &lt;answers&gt;&#10;                &lt;answer&gt;&#10;                    &lt;guid&gt;50A1E9A41A3E4B438636660FEECAFD2D&lt;/guid&gt;&#10;                    &lt;answertext&gt;Fixed &lt;/answertext&gt;&#10;                    &lt;valuetype&gt;0&lt;/valuetype&gt;&#10;                &lt;/answer&gt;&#10;                &lt;answer&gt;&#10;                    &lt;guid&gt;FA39772150DB4F40BFEA508BA000278D&lt;/guid&gt;&#10;                    &lt;answertext&gt;Growth&lt;/answertext&gt;&#10;                    &lt;valuetype&gt;0&lt;/valuetype&gt;&#10;                &lt;/answer&gt;&#10;            &lt;/answers&gt;&#10;        &lt;/multichoice&gt;&#10;    &lt;/questions&gt;&#10;&lt;/questionlist&gt;"/>
  <p:tag name="TYPE" val="MultiChoiceSlide"/>
  <p:tag name="LIVECHARTING" val="False"/>
  <p:tag name="AUTOOPENPOLL" val="True"/>
  <p:tag name="AUTOFORMATCHART" val="True"/>
  <p:tag name="HASRESULTS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12"/>
  <p:tag name="FONTSIZE" val="32"/>
  <p:tag name="BULLETTYPE" val="ppBulletArabicPeriod"/>
  <p:tag name="ANSWERTEXT" val="Fixed&#10;Growth"/>
  <p:tag name="OLDNUMANSWERS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7C641BE840AE4C59A0645CC1625BEAA9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AUTOADVANCE" val="True"/>
  <p:tag name="COUNTDOWNSECONDS" val="5"/>
  <p:tag name="SLIDEORDER" val="3"/>
  <p:tag name="SLIDEGUID" val="F7CE435A779143ED914101A806F65F9E"/>
  <p:tag name="QUESTIONALIAS" val="     Which mindset do you think  most faculty have?"/>
  <p:tag name="ANSWERSALIAS" val="Fixed|smicln|Growth"/>
  <p:tag name="VALUES" val="No Value|smicln|No Value"/>
  <p:tag name="COUNTDOWNHEIGHT" val="80"/>
  <p:tag name="COUNTDOWNWIDTH" val="100"/>
  <p:tag name="TOTALRESPONSES" val="1"/>
  <p:tag name="RESPONSECOUNT" val="1"/>
  <p:tag name="SLICED" val="False"/>
  <p:tag name="RESPONSES" val="1;"/>
  <p:tag name="CHARTSTRINGSTD" val="1 0"/>
  <p:tag name="CHARTSTRINGREV" val="0 1"/>
  <p:tag name="CHARTSTRINGSTDPER" val="1 0"/>
  <p:tag name="CHARTSTRINGREVPER" val="0 1"/>
  <p:tag name="RESTORECOUNTDOWNTIMER" val="False"/>
  <p:tag name="RESPONSESGATHERED" val="False"/>
  <p:tag name="ANONYMOUSTEMP" val="False"/>
  <p:tag name="TPQUESTIONXML" val="﻿&lt;?xml version=&quot;1.0&quot; encoding=&quot;utf-8&quot;?&gt;&#10;&lt;questionlist&gt;&#10;    &lt;properties&gt;&#10;        &lt;guid&gt;17105706E9E84656A02852AEB6971DDD&lt;/guid&gt;&#10;        &lt;description /&gt;&#10;        &lt;date&gt;7/19/2014 11:32:2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AD5EDA680B4E4DE38F83F596FBF566C8&lt;/guid&gt;&#10;            &lt;repollguid&gt;5211D5C3BDE84D7C9D1A47DFD4FE89D1&lt;/repollguid&gt;&#10;            &lt;sourceid&gt;F539B44BBD3C42D59E05BD0E92ECDF7F&lt;/sourceid&gt;&#10;            &lt;questiontext&gt; Which mindset about intelligence do you think most faculty have?&lt;/questiontext&gt;&#10;            &lt;showresults&gt;True&lt;/showresults&gt;&#10;            &lt;responsegrid&gt;0&lt;/responsegrid&gt;&#10;            &lt;countdowntimer&gt;False&lt;/countdowntimer&gt;&#10;            &lt;correctvalue&gt;100&lt;/correctvalue&gt;&#10;            &lt;incorrectvalue&gt;0&lt;/incorrectvalue&gt;&#10;            &lt;responselimit&gt;1&lt;/responselimit&gt;&#10;            &lt;bulletstyle&gt;0&lt;/bulletstyle&gt;&#10;            &lt;answers&gt;&#10;                &lt;answer&gt;&#10;                    &lt;guid&gt;50A1E9A41A3E4B438636660FEECAFD2D&lt;/guid&gt;&#10;                    &lt;answertext&gt;Fixed &lt;/answertext&gt;&#10;                    &lt;valuetype&gt;0&lt;/valuetype&gt;&#10;                &lt;/answer&gt;&#10;                &lt;answer&gt;&#10;                    &lt;guid&gt;FA39772150DB4F40BFEA508BA000278D&lt;/guid&gt;&#10;                    &lt;answertext&gt;Growth&lt;/answertext&gt;&#10;                    &lt;valuetype&gt;0&lt;/valuetype&gt;&#10;                &lt;/answer&gt;&#10;            &lt;/answers&gt;&#10;        &lt;/multichoice&gt;&#10;    &lt;/questions&gt;&#10;&lt;/questionlist&gt;"/>
  <p:tag name="TYPE" val="MultiChoiceSlide"/>
  <p:tag name="LIVECHARTING" val="False"/>
  <p:tag name="AUTOOPENPOLL" val="True"/>
  <p:tag name="AUTOFORMATCHART" val="True"/>
  <p:tag name="HASRESULTS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12"/>
  <p:tag name="FONTSIZE" val="32"/>
  <p:tag name="BULLETTYPE" val="ppBulletArabicPeriod"/>
  <p:tag name="ANSWERTEXT" val="Fixed&#10;Growth"/>
  <p:tag name="OLDNUMANSWERS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Custom Design">
  <a:themeElements>
    <a:clrScheme name="Custom 3">
      <a:dk1>
        <a:srgbClr val="375F91"/>
      </a:dk1>
      <a:lt1>
        <a:srgbClr val="FFFFFF"/>
      </a:lt1>
      <a:dk2>
        <a:srgbClr val="153A67"/>
      </a:dk2>
      <a:lt2>
        <a:srgbClr val="EDF5FF"/>
      </a:lt2>
      <a:accent1>
        <a:srgbClr val="648EB3"/>
      </a:accent1>
      <a:accent2>
        <a:srgbClr val="C53F42"/>
      </a:accent2>
      <a:accent3>
        <a:srgbClr val="63B269"/>
      </a:accent3>
      <a:accent4>
        <a:srgbClr val="7D63B2"/>
      </a:accent4>
      <a:accent5>
        <a:srgbClr val="B2A363"/>
      </a:accent5>
      <a:accent6>
        <a:srgbClr val="B27D63"/>
      </a:accent6>
      <a:hlink>
        <a:srgbClr val="5A8CC8"/>
      </a:hlink>
      <a:folHlink>
        <a:srgbClr val="7A63B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Custom 3">
      <a:dk1>
        <a:srgbClr val="375F91"/>
      </a:dk1>
      <a:lt1>
        <a:srgbClr val="FFFFFF"/>
      </a:lt1>
      <a:dk2>
        <a:srgbClr val="153A67"/>
      </a:dk2>
      <a:lt2>
        <a:srgbClr val="EDF5FF"/>
      </a:lt2>
      <a:accent1>
        <a:srgbClr val="648EB3"/>
      </a:accent1>
      <a:accent2>
        <a:srgbClr val="C53F42"/>
      </a:accent2>
      <a:accent3>
        <a:srgbClr val="63B269"/>
      </a:accent3>
      <a:accent4>
        <a:srgbClr val="7D63B2"/>
      </a:accent4>
      <a:accent5>
        <a:srgbClr val="B2A363"/>
      </a:accent5>
      <a:accent6>
        <a:srgbClr val="B27D63"/>
      </a:accent6>
      <a:hlink>
        <a:srgbClr val="5A8CC8"/>
      </a:hlink>
      <a:folHlink>
        <a:srgbClr val="7A63B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linical Laboratory Educators Keynote March 6 2025 Final" id="{DE7DA881-FF25-2845-8012-DA315D291D4A}" vid="{4BE17EFE-C7B6-904C-9C2E-3CCBEAC139E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1DE287B-23AD-3547-91E7-F0956DD3A515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41362</TotalTime>
  <Words>3164</Words>
  <Application>Microsoft Office PowerPoint</Application>
  <PresentationFormat>Widescreen</PresentationFormat>
  <Paragraphs>318</Paragraphs>
  <Slides>48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62" baseType="lpstr">
      <vt:lpstr>Arial</vt:lpstr>
      <vt:lpstr>Calibri</vt:lpstr>
      <vt:lpstr>Garamond</vt:lpstr>
      <vt:lpstr>Goudy Old Style</vt:lpstr>
      <vt:lpstr>Helvetica Neue Medium</vt:lpstr>
      <vt:lpstr>Kabel Bk BT</vt:lpstr>
      <vt:lpstr>Tahoma</vt:lpstr>
      <vt:lpstr>Times</vt:lpstr>
      <vt:lpstr>Times New Roman</vt:lpstr>
      <vt:lpstr>Verdana</vt:lpstr>
      <vt:lpstr>Wingdings</vt:lpstr>
      <vt:lpstr>Custom Design</vt:lpstr>
      <vt:lpstr>Office Theme</vt:lpstr>
      <vt:lpstr>1_Custom Design</vt:lpstr>
      <vt:lpstr>PowerPoint Presentation</vt:lpstr>
      <vt:lpstr>About Me</vt:lpstr>
      <vt:lpstr>Seminar Outcomes</vt:lpstr>
      <vt:lpstr>PowerPoint Presentation</vt:lpstr>
      <vt:lpstr>Metacognition</vt:lpstr>
      <vt:lpstr>Why haven’t many students  developed these skills?</vt:lpstr>
      <vt:lpstr>How do you think most students  would answer the following?</vt:lpstr>
      <vt:lpstr>Faculty Must Help Students Actively Engage in Learning</vt:lpstr>
      <vt:lpstr>Impact of Attending a Center for Academic Success Workshop One Week Before Final Exam</vt:lpstr>
      <vt:lpstr>PowerPoint Presentation</vt:lpstr>
      <vt:lpstr>Why the Fast and Dramatic Increase?</vt:lpstr>
      <vt:lpstr>Finding Numbers in Sequential Order</vt:lpstr>
      <vt:lpstr>PowerPoint Presentation</vt:lpstr>
      <vt:lpstr>  </vt:lpstr>
      <vt:lpstr>Reflection Questions Are Key to Helping Students Understand the Gap</vt:lpstr>
      <vt:lpstr>The Power of Teaching to Learn: What Happened When Ty Taught His Betta Fish</vt:lpstr>
      <vt:lpstr>Impact of Teaching to Learn Ty, LSU First Year Student</vt:lpstr>
      <vt:lpstr>Betta fish purchased on September 21, 2019  by Howard University Honors Students </vt:lpstr>
      <vt:lpstr>80, 54, 91, 97, 90 (final)</vt:lpstr>
      <vt:lpstr>PowerPoint Presentation</vt:lpstr>
      <vt:lpstr>Effective Homework Strategy</vt:lpstr>
      <vt:lpstr>What we know about learning</vt:lpstr>
      <vt:lpstr>PowerPoint Presentation</vt:lpstr>
      <vt:lpstr>When we teach students about Bloom’s Taxonomy…  They GET it!   </vt:lpstr>
      <vt:lpstr>At what level of Bloom’s did you have to operate to make A’s or B’s in high school?</vt:lpstr>
      <vt:lpstr>At what level of Bloom’s do you think you’ll need to operate to make A’s in university math courses?</vt:lpstr>
      <vt:lpstr>At what level of Bloom’s will you need to operate to be an outstanding clinical laboratory scientist?</vt:lpstr>
      <vt:lpstr>How do we teach students to move higher on Bloom’s Taxonomy?</vt:lpstr>
      <vt:lpstr>PowerPoint Presentation</vt:lpstr>
      <vt:lpstr>Sharing Bloom’s and The Study Cycle Improved Learning</vt:lpstr>
      <vt:lpstr>PowerPoint Presentation</vt:lpstr>
      <vt:lpstr>How Do Students Feel About Active Learning?</vt:lpstr>
      <vt:lpstr>Metacognition and Active Learning Combination Reveals Better Performance on Cognitively Demanding General Chemistry Concepts than Active Learning Alone  Jacinta M. Mutambuki*, Mwarumba Mwavita, Caroline Z. Muteti, Brooke I. Jacob, and Smita Mohanty    </vt:lpstr>
      <vt:lpstr>PowerPoint Presentation</vt:lpstr>
      <vt:lpstr>PowerPoint Presentation</vt:lpstr>
      <vt:lpstr>PowerPoint Presentation</vt:lpstr>
      <vt:lpstr>PowerPoint Presentation</vt:lpstr>
      <vt:lpstr>Which mindset about intelligence  do you think most students have?</vt:lpstr>
      <vt:lpstr>Which mindset about student intelligence  do you think most faculty have?</vt:lpstr>
      <vt:lpstr>Which mindset about student intelligence do you think most mathematics professors have?</vt:lpstr>
      <vt:lpstr>PowerPoint Presentation</vt:lpstr>
      <vt:lpstr>PowerPoint Presentation</vt:lpstr>
      <vt:lpstr>Interview with 2021 Princeton neuroscience graduate conducted on 6/8/2021</vt:lpstr>
      <vt:lpstr>What strategies can faculty implement?*</vt:lpstr>
      <vt:lpstr>Conclusion We can significantly increase student success in math courses by… </vt:lpstr>
      <vt:lpstr>Acknowledgments</vt:lpstr>
      <vt:lpstr>Additional References</vt:lpstr>
      <vt:lpstr>Follow Up Activity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I LEARN</dc:title>
  <dc:creator>smcgui1@lsu.edu</dc:creator>
  <cp:lastModifiedBy>Saundra McGuire</cp:lastModifiedBy>
  <cp:revision>690</cp:revision>
  <cp:lastPrinted>2026-01-24T11:37:21Z</cp:lastPrinted>
  <dcterms:created xsi:type="dcterms:W3CDTF">2010-01-07T17:53:24Z</dcterms:created>
  <dcterms:modified xsi:type="dcterms:W3CDTF">2026-01-27T16:14:22Z</dcterms:modified>
</cp:coreProperties>
</file>