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0" r:id="rId4"/>
  </p:sldMasterIdLst>
  <p:notesMasterIdLst>
    <p:notesMasterId r:id="rId34"/>
  </p:notesMasterIdLst>
  <p:handoutMasterIdLst>
    <p:handoutMasterId r:id="rId35"/>
  </p:handoutMasterIdLst>
  <p:sldIdLst>
    <p:sldId id="325" r:id="rId5"/>
    <p:sldId id="317" r:id="rId6"/>
    <p:sldId id="319" r:id="rId7"/>
    <p:sldId id="322" r:id="rId8"/>
    <p:sldId id="336" r:id="rId9"/>
    <p:sldId id="316" r:id="rId10"/>
    <p:sldId id="342" r:id="rId11"/>
    <p:sldId id="340" r:id="rId12"/>
    <p:sldId id="347" r:id="rId13"/>
    <p:sldId id="346" r:id="rId14"/>
    <p:sldId id="349" r:id="rId15"/>
    <p:sldId id="350" r:id="rId16"/>
    <p:sldId id="351" r:id="rId17"/>
    <p:sldId id="352" r:id="rId18"/>
    <p:sldId id="353" r:id="rId19"/>
    <p:sldId id="364" r:id="rId20"/>
    <p:sldId id="365" r:id="rId21"/>
    <p:sldId id="366" r:id="rId22"/>
    <p:sldId id="359" r:id="rId23"/>
    <p:sldId id="368" r:id="rId24"/>
    <p:sldId id="370" r:id="rId25"/>
    <p:sldId id="374" r:id="rId26"/>
    <p:sldId id="373" r:id="rId27"/>
    <p:sldId id="367" r:id="rId28"/>
    <p:sldId id="330" r:id="rId29"/>
    <p:sldId id="379" r:id="rId30"/>
    <p:sldId id="380" r:id="rId31"/>
    <p:sldId id="331" r:id="rId32"/>
    <p:sldId id="33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998D"/>
    <a:srgbClr val="39F0CC"/>
    <a:srgbClr val="4A5EE6"/>
    <a:srgbClr val="132BDC"/>
    <a:srgbClr val="DCE0FC"/>
    <a:srgbClr val="FDF200"/>
    <a:srgbClr val="80FBE5"/>
    <a:srgbClr val="3CF3D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32"/>
    <p:restoredTop sz="91190"/>
  </p:normalViewPr>
  <p:slideViewPr>
    <p:cSldViewPr snapToGrid="0">
      <p:cViewPr varScale="1">
        <p:scale>
          <a:sx n="104" d="100"/>
          <a:sy n="104" d="100"/>
        </p:scale>
        <p:origin x="616" y="200"/>
      </p:cViewPr>
      <p:guideLst/>
    </p:cSldViewPr>
  </p:slideViewPr>
  <p:outlineViewPr>
    <p:cViewPr>
      <p:scale>
        <a:sx n="33" d="100"/>
        <a:sy n="33" d="100"/>
      </p:scale>
      <p:origin x="0" y="-1402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37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14A1CB-5452-AC70-7D60-1A44C62C56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16B759-0F79-F999-E975-D9DBEDB8A5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9E520-E069-0742-BD97-ED28BB08EC53}" type="datetimeFigureOut">
              <a:rPr lang="en-US" smtClean="0"/>
              <a:t>4/13/25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A7C7E-774B-6207-364F-BAC51DF08F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ACE22-8537-7305-26E3-E0E0AF83D5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964BE-1CD1-1943-8CAA-B6D417321F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00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85F30-A497-F84E-BC49-B57AB2B760AA}" type="datetimeFigureOut">
              <a:rPr lang="en-US" smtClean="0"/>
              <a:t>4/13/25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D3E5B-4BED-B24C-9674-6B6454D045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23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88FE6-1E44-46BC-E932-CDE0583AB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90DDAB-38EF-8ABB-A654-E30BC7FAD4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3827D3-E721-CE06-3B48-C9040306C6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this title graphic is meant to convey, linear algebra is an obstacle course for many students…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66995C-8251-BAD4-2152-389F9A9466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174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63B7C-0821-E46D-DAF8-9E22ADDFC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385A5E-DD6C-6B4C-0FE7-51FD8E70C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815A87-ABB7-82CB-664F-A9025D8D27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AB4CC0-1B3F-8082-2C01-DDDC39CDAA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898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933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343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FINIShed</a:t>
            </a:r>
            <a:r>
              <a:rPr lang="en-US" dirty="0"/>
              <a:t> covering Narrative arcs, and how they can provide students with a sense of purpose, momentum, and mastery</a:t>
            </a:r>
          </a:p>
          <a:p>
            <a:r>
              <a:rPr lang="en-US" dirty="0"/>
              <a:t>WANT to end by discussing another key strategy I follow in the book: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911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E7905-2094-BE7E-AD38-12FF8C2C1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F15DF8-3CC2-8E89-DCAE-2137A6216A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8C06D6-2C59-09CA-E150-2DEE65B616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75C87-2445-40E5-694C-C06CFAA6F4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965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977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B68E8-F8FC-7719-44F6-0C0F5842C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330E1C-C4A1-C26E-713B-890DE35AB2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E340BE-E35A-F092-D202-F0787ACA36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Book plug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91B9D-132C-B3DD-0154-AD5D6EBCA3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421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eliminated, some smoothed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739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ONLY LOOKING AT THE FIRST ARC; WHAT’S COVERED IN THE FIRST SEMESTER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89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948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262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119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3B1C3-AA98-3021-B889-D23A829C1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61F65F-9C39-2750-06CC-774DECC898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48200D-8177-6A6D-00CC-1FE3D486D8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231A27-90EC-5577-F920-06531FE4B4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961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697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19476-0B7A-FC59-A970-C70782BCC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DDAD5A-8680-26D3-9EBA-0FC3947A4D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42D85A-B1F5-638B-D48A-5387802946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25F0B-BB68-BD1D-0997-6DC1C73E80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403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B902-09B5-4324-8310-59625360F035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671229"/>
            <a:ext cx="6655522" cy="1545336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640080"/>
            <a:ext cx="7478991" cy="3635797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616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A364-A39C-470E-B89A-9BD899585684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940312"/>
            <a:ext cx="11442188" cy="56769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15874"/>
            <a:ext cx="11442188" cy="528186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181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69CE-4771-4BFA-AD70-0E51ABA58D6D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367091"/>
            <a:ext cx="11422799" cy="612381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92135"/>
            <a:ext cx="10515600" cy="1325880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0223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4242-8CA0-457D-B3B1-7D78B4164321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76" y="2220977"/>
            <a:ext cx="10688608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10690155" cy="118554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807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41-6645-4089-A6BB-7B692A44A4CC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3992" y="2386584"/>
            <a:ext cx="4804811" cy="245973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2385975"/>
            <a:ext cx="4804812" cy="2454796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027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73AF-3955-4569-8B4F-B329360A9CBD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099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276D-BBED-48BC-B459-1E9A16CF46CD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D74ED7B-D05F-9923-6EB3-4AA483A680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14320" y="1538288"/>
            <a:ext cx="5824481" cy="475234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537853"/>
            <a:ext cx="4317026" cy="475277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7302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8C57-8E3B-4697-92F8-0ED9B71F7E17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38655" y="640080"/>
            <a:ext cx="5779644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51" y="640080"/>
            <a:ext cx="4296522" cy="557648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924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C593-EA98-4C39-A75F-3F3A9C691019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35995" y="640080"/>
            <a:ext cx="6802805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3338701" cy="557648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5074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50" y="230002"/>
            <a:ext cx="844059" cy="384049"/>
          </a:xfrm>
        </p:spPr>
        <p:txBody>
          <a:bodyPr/>
          <a:lstStyle/>
          <a:p>
            <a:fld id="{8FACD271-2BB0-4C13-9E3A-50B90F57CA5B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2532" y="2220977"/>
            <a:ext cx="5896267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532" y="640080"/>
            <a:ext cx="5896266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8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4072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C4109C0-CC82-467C-B6E8-62D4D3634E2A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7" y="3338289"/>
            <a:ext cx="5372504" cy="384048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1" y="6345259"/>
            <a:ext cx="641434" cy="384046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282871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21" y="640080"/>
            <a:ext cx="6282871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4740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1A11-88E2-4BD0-90A5-503C684B9CC0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440" y="4842220"/>
            <a:ext cx="7375466" cy="1014984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440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596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79614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48" y="230003"/>
            <a:ext cx="844058" cy="384051"/>
          </a:xfrm>
        </p:spPr>
        <p:txBody>
          <a:bodyPr/>
          <a:lstStyle/>
          <a:p>
            <a:fld id="{1A5F77D0-C28E-4573-88F0-0A30FF98888E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4788" y="2220977"/>
            <a:ext cx="6894013" cy="399558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788" y="640080"/>
            <a:ext cx="6894013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441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07688" y="0"/>
            <a:ext cx="4100261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1F1191D-5EC4-40DF-9DB6-A6385AB88B55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4" y="3338288"/>
            <a:ext cx="5372504" cy="384048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3" y="6345259"/>
            <a:ext cx="641434" cy="38404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569391" cy="3995588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6569391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1749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59" cy="384049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468DAA-49F6-4492-82E6-75555EB31418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80661" y="2506738"/>
            <a:ext cx="4058141" cy="370847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661" y="640080"/>
            <a:ext cx="4058142" cy="1469952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660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42313" y="0"/>
            <a:ext cx="6445856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69792" y="219040"/>
            <a:ext cx="841248" cy="403167"/>
          </a:xfrm>
        </p:spPr>
        <p:txBody>
          <a:bodyPr/>
          <a:lstStyle/>
          <a:p>
            <a:fld id="{41D22668-A3AE-429F-A351-A1583BA90793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2759" y="3327321"/>
            <a:ext cx="5375314" cy="40316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9700" y="6335696"/>
            <a:ext cx="641433" cy="403167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506737"/>
            <a:ext cx="4243632" cy="370982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07" y="640079"/>
            <a:ext cx="4244436" cy="1470381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773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60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B3A2E2B-8F4D-437C-9F55-5E913AFC716A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40888" y="1745672"/>
            <a:ext cx="4218419" cy="447089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9" y="640080"/>
            <a:ext cx="4217598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677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24251" y="0"/>
            <a:ext cx="627428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4644" y="223888"/>
            <a:ext cx="841248" cy="393471"/>
          </a:xfrm>
        </p:spPr>
        <p:txBody>
          <a:bodyPr/>
          <a:lstStyle/>
          <a:p>
            <a:fld id="{46C70014-48FC-4647-9615-BBD39F98887D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7611" y="3332170"/>
            <a:ext cx="5375316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5228" y="6339869"/>
            <a:ext cx="640080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1602889"/>
            <a:ext cx="4426953" cy="461367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320040"/>
            <a:ext cx="4426953" cy="115375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3882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9353" y="228599"/>
            <a:ext cx="841248" cy="384051"/>
          </a:xfrm>
        </p:spPr>
        <p:txBody>
          <a:bodyPr/>
          <a:lstStyle/>
          <a:p>
            <a:fld id="{C089F4EF-3CDF-46D7-ADF4-3A52C84FD8BE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2317" y="3336881"/>
            <a:ext cx="5375316" cy="384051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2918" y="2285999"/>
            <a:ext cx="3126383" cy="39305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791" y="640079"/>
            <a:ext cx="3126511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0039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2601" y="0"/>
            <a:ext cx="7430217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1787" y="227618"/>
            <a:ext cx="841248" cy="379182"/>
          </a:xfrm>
        </p:spPr>
        <p:txBody>
          <a:bodyPr/>
          <a:lstStyle/>
          <a:p>
            <a:fld id="{E635C43F-DBB1-4D83-B442-E1529AA900C2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304" y="3318349"/>
            <a:ext cx="5340213" cy="37918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2434" y="6328433"/>
            <a:ext cx="679953" cy="37918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346897"/>
            <a:ext cx="3285306" cy="38311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9"/>
            <a:ext cx="3285306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892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8816" y="228597"/>
            <a:ext cx="841248" cy="38405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D13F81E-C5BD-4314-B9B9-AAE2702F29D2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18449" y="3340209"/>
            <a:ext cx="5372517" cy="374587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2894707" cy="29535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2894707" cy="194277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2217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463513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C146-0A20-4029-98D5-9A42EEDF8B24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14320" y="5070445"/>
            <a:ext cx="5803979" cy="13321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/>
            </a:lvl1pPr>
            <a:lvl2pPr marL="228600" indent="0">
              <a:lnSpc>
                <a:spcPct val="100000"/>
              </a:lnSpc>
              <a:buFont typeface="Arial" panose="020B0604020202020204" pitchFamily="34" charset="0"/>
              <a:buNone/>
              <a:defRPr sz="1400"/>
            </a:lvl2pPr>
            <a:lvl3pPr marL="45720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3pPr>
            <a:lvl4pPr marL="685800" indent="0">
              <a:lnSpc>
                <a:spcPct val="100000"/>
              </a:lnSpc>
              <a:buFont typeface="Arial" panose="020B0604020202020204" pitchFamily="34" charset="0"/>
              <a:buNone/>
              <a:defRPr sz="1100"/>
            </a:lvl4pPr>
            <a:lvl5pPr marL="914400" indent="0">
              <a:lnSpc>
                <a:spcPct val="100000"/>
              </a:lnSpc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5070446"/>
            <a:ext cx="4317026" cy="133215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9661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9A73-9EF0-435E-951F-A4ACE59FBD85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201" y="4334808"/>
            <a:ext cx="8229599" cy="141409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634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A2F-57DF-45DA-A7E9-678FD33267B9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21144" y="4197652"/>
            <a:ext cx="7317660" cy="2204945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4194674"/>
            <a:ext cx="2823849" cy="220494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6222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79730"/>
            <a:ext cx="11807947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56490" y="251460"/>
            <a:ext cx="886968" cy="384048"/>
          </a:xfrm>
        </p:spPr>
        <p:txBody>
          <a:bodyPr/>
          <a:lstStyle/>
          <a:p>
            <a:fld id="{9128053F-E531-4885-B604-CF1A6DEEE405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422" y="3362497"/>
            <a:ext cx="5335109" cy="384049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934" y="6350094"/>
            <a:ext cx="640080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39328" y="640077"/>
            <a:ext cx="7099472" cy="2016112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7"/>
            <a:ext cx="3021529" cy="20119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7561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9152" y="1993348"/>
            <a:ext cx="5442604" cy="4220413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791B-F730-470C-BD5E-FFF8D449589F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0910" y="1993349"/>
            <a:ext cx="4657891" cy="4220413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4" cy="933889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028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490726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FE0C-303A-49D2-B22C-9FE8AE7D9EF1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04554" y="640077"/>
            <a:ext cx="5234247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4907265" cy="160254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0625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387162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59A7-84EB-4384-87AF-59CC16704CF8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68917" y="640077"/>
            <a:ext cx="6249382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3871623" cy="1602540"/>
          </a:xfrm>
        </p:spPr>
        <p:txBody>
          <a:bodyPr lIns="91440" tIns="91440"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1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D3D17-73C9-402C-91E7-BA73E6829C50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5299364"/>
            <a:ext cx="10746884" cy="914398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746881" cy="4261106"/>
          </a:xfrm>
        </p:spPr>
        <p:txBody>
          <a:bodyPr anchor="b">
            <a:normAutofit/>
          </a:bodyPr>
          <a:lstStyle>
            <a:lvl1pPr algn="l">
              <a:defRPr sz="20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189394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7CDD-9512-40CC-9351-FC0DE186CFBD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3392016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8EAFE8D-E6F6-F95B-AE55-3E20B32F447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3EFCC7-B7E8-4ABE-BBCB-C75FD27800CD}" type="datetime1">
              <a:rPr lang="en-US" smtClean="0"/>
              <a:pPr/>
              <a:t>4/13/25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7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4240147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A1F3-DA5D-4F2E-B759-748FF8D0ACA9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4000" b="1"/>
            </a:lvl1pPr>
            <a:lvl2pPr marL="228600" indent="0">
              <a:lnSpc>
                <a:spcPct val="100000"/>
              </a:lnSpc>
              <a:buNone/>
              <a:defRPr sz="40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40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888197"/>
            <a:ext cx="10652760" cy="7790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99288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1322-4C31-4D1F-88B1-5F79F56892AE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-841525"/>
            <a:ext cx="8238746" cy="5910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8" y="841257"/>
            <a:ext cx="9764686" cy="537250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188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1807950" cy="4769446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2BE8CE-6011-4887-8688-8D57691F11AD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6023021"/>
            <a:ext cx="10690154" cy="48037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7" y="4944365"/>
            <a:ext cx="10690154" cy="914482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776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35E4-737B-43D4-B991-92C3D63DE68F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24799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035D-22A0-4334-A9AE-2457016C8B47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428752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188720"/>
            <a:ext cx="9198864" cy="3657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3012899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980CAA-82CE-AE1A-79D9-74B40375C465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47CA6-BC1D-429A-A289-4E939E49554A}" type="datetime1">
              <a:rPr lang="en-US" smtClean="0"/>
              <a:pPr/>
              <a:t>4/13/25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349240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2982334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18BD-2BA9-41CB-AB89-625779A7563D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76" y="5669280"/>
            <a:ext cx="8933691" cy="544482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78" y="1234440"/>
            <a:ext cx="8933690" cy="31699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1032494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4/13/25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825625"/>
            <a:ext cx="5066601" cy="43513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1825624"/>
            <a:ext cx="5066602" cy="43881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3" cy="10408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363647"/>
      </p:ext>
    </p:extLst>
  </p:cSld>
  <p:clrMapOvr>
    <a:masterClrMapping/>
  </p:clrMapOvr>
  <p:hf hdr="0" ftr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B42A-67CE-499B-A4FA-7D4E4469B142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8076" y="2387600"/>
            <a:ext cx="5010725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8076" y="1826185"/>
            <a:ext cx="501072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2387600"/>
            <a:ext cx="5110276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6" y="1826185"/>
            <a:ext cx="511027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8"/>
            <a:ext cx="10690157" cy="1050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48198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4/13/25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182871"/>
      </p:ext>
    </p:extLst>
  </p:cSld>
  <p:clrMapOvr>
    <a:masterClrMapping/>
  </p:clrMapOvr>
  <p:hf hdr="0" ft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F128-BAC7-4E0D-8F77-28A571D93B6F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9808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4/13/25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260" y="640078"/>
            <a:ext cx="6195542" cy="557368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470245"/>
            <a:ext cx="3945971" cy="374351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2" y="640078"/>
            <a:ext cx="3945971" cy="1671043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325753"/>
      </p:ext>
    </p:extLst>
  </p:cSld>
  <p:clrMapOvr>
    <a:masterClrMapping/>
  </p:clrMapOvr>
  <p:hf hdr="0" ft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71883" y="640079"/>
            <a:ext cx="6285582" cy="5573684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7344-9CC7-412D-8C20-072BE86D5A11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826137"/>
            <a:ext cx="3879130" cy="3387625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07" y="640079"/>
            <a:ext cx="3879129" cy="202192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993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2532" y="244342"/>
            <a:ext cx="8538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86426EA-0386-4881-8D6D-3F08C95C4A7F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6" y="4731335"/>
            <a:ext cx="4055107" cy="1184585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055108" cy="347523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382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0645BE-AC35-911F-0084-2CC2C836EB4D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7987AA-E4E6-4FC1-BAD8-09A952212C58}" type="datetime1">
              <a:rPr lang="en-US" smtClean="0"/>
              <a:pPr/>
              <a:t>4/13/25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8" y="3594099"/>
            <a:ext cx="10690154" cy="26196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1847088"/>
            <a:ext cx="7408336" cy="1133856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044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7E2D40-0539-03CF-D61C-37822ABA17A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4/13/25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3792262"/>
            <a:ext cx="8494767" cy="127961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627318"/>
            <a:ext cx="8494767" cy="184202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725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photo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46C58F9-5CE0-4282-46E0-3E3A700FDB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  <a:custGeom>
            <a:avLst/>
            <a:gdLst>
              <a:gd name="connsiteX0" fmla="*/ 2179508 w 4597556"/>
              <a:gd name="connsiteY0" fmla="*/ 0 h 5549900"/>
              <a:gd name="connsiteX1" fmla="*/ 4597556 w 4597556"/>
              <a:gd name="connsiteY1" fmla="*/ 0 h 5549900"/>
              <a:gd name="connsiteX2" fmla="*/ 4597556 w 4597556"/>
              <a:gd name="connsiteY2" fmla="*/ 2476634 h 5549900"/>
              <a:gd name="connsiteX3" fmla="*/ 4502141 w 4597556"/>
              <a:gd name="connsiteY3" fmla="*/ 2476634 h 5549900"/>
              <a:gd name="connsiteX4" fmla="*/ 4502141 w 4597556"/>
              <a:gd name="connsiteY4" fmla="*/ 4729244 h 5549900"/>
              <a:gd name="connsiteX5" fmla="*/ 4597556 w 4597556"/>
              <a:gd name="connsiteY5" fmla="*/ 4729244 h 5549900"/>
              <a:gd name="connsiteX6" fmla="*/ 4597556 w 4597556"/>
              <a:gd name="connsiteY6" fmla="*/ 5549900 h 5549900"/>
              <a:gd name="connsiteX7" fmla="*/ 0 w 4597556"/>
              <a:gd name="connsiteY7" fmla="*/ 5549900 h 5549900"/>
              <a:gd name="connsiteX8" fmla="*/ 0 w 4597556"/>
              <a:gd name="connsiteY8" fmla="*/ 1321566 h 5549900"/>
              <a:gd name="connsiteX9" fmla="*/ 2179508 w 4597556"/>
              <a:gd name="connsiteY9" fmla="*/ 1321566 h 554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7556" h="5549900">
                <a:moveTo>
                  <a:pt x="2179508" y="0"/>
                </a:moveTo>
                <a:lnTo>
                  <a:pt x="4597556" y="0"/>
                </a:lnTo>
                <a:lnTo>
                  <a:pt x="4597556" y="2476634"/>
                </a:lnTo>
                <a:lnTo>
                  <a:pt x="4502141" y="2476634"/>
                </a:lnTo>
                <a:lnTo>
                  <a:pt x="4502141" y="4729244"/>
                </a:lnTo>
                <a:lnTo>
                  <a:pt x="4597556" y="4729244"/>
                </a:lnTo>
                <a:lnTo>
                  <a:pt x="4597556" y="5549900"/>
                </a:lnTo>
                <a:lnTo>
                  <a:pt x="0" y="5549900"/>
                </a:lnTo>
                <a:lnTo>
                  <a:pt x="0" y="1321566"/>
                </a:lnTo>
                <a:lnTo>
                  <a:pt x="2179508" y="1321566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0952A-DC24-8DFB-F8E3-1AAC5A9D5F6C}"/>
              </a:ext>
            </a:extLst>
          </p:cNvPr>
          <p:cNvSpPr/>
          <p:nvPr userDrawn="1"/>
        </p:nvSpPr>
        <p:spPr>
          <a:xfrm>
            <a:off x="11792373" y="0"/>
            <a:ext cx="408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79D49B1-D905-CE2E-C062-AB1BDD014E8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4/13/25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FC8BC9-F44B-803F-5CD7-ADFC9673F03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AA75D29-C079-E864-B363-40064D1938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5BB9C8-B774-7D15-8251-AC8ED5B99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67073" y="3130095"/>
            <a:ext cx="228928" cy="225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BE262A-1515-660C-5ACF-699ADA35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1720" y="640080"/>
            <a:ext cx="2743200" cy="13349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2" y="3127248"/>
            <a:ext cx="4533398" cy="3108960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1" y="640080"/>
            <a:ext cx="4533398" cy="2157984"/>
          </a:xfrm>
        </p:spPr>
        <p:txBody>
          <a:bodyPr lIns="91440" tIns="91440" rIns="0" bIns="0"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73932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F02D30-CC17-F516-802A-A3AE633BF025}"/>
              </a:ext>
            </a:extLst>
          </p:cNvPr>
          <p:cNvSpPr/>
          <p:nvPr userDrawn="1"/>
        </p:nvSpPr>
        <p:spPr>
          <a:xfrm>
            <a:off x="0" y="0"/>
            <a:ext cx="4553712" cy="24323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FBA0098-0696-799B-78DA-DBE833190D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104" y="640080"/>
            <a:ext cx="4727448" cy="5559552"/>
          </a:xfrm>
          <a:custGeom>
            <a:avLst/>
            <a:gdLst>
              <a:gd name="connsiteX0" fmla="*/ 0 w 4727448"/>
              <a:gd name="connsiteY0" fmla="*/ 0 h 5559552"/>
              <a:gd name="connsiteX1" fmla="*/ 4727448 w 4727448"/>
              <a:gd name="connsiteY1" fmla="*/ 0 h 5559552"/>
              <a:gd name="connsiteX2" fmla="*/ 4727448 w 4727448"/>
              <a:gd name="connsiteY2" fmla="*/ 2500529 h 5559552"/>
              <a:gd name="connsiteX3" fmla="*/ 4596278 w 4727448"/>
              <a:gd name="connsiteY3" fmla="*/ 2513752 h 5559552"/>
              <a:gd name="connsiteX4" fmla="*/ 4071308 w 4727448"/>
              <a:gd name="connsiteY4" fmla="*/ 3157867 h 5559552"/>
              <a:gd name="connsiteX5" fmla="*/ 4596278 w 4727448"/>
              <a:gd name="connsiteY5" fmla="*/ 3801983 h 5559552"/>
              <a:gd name="connsiteX6" fmla="*/ 4727448 w 4727448"/>
              <a:gd name="connsiteY6" fmla="*/ 3815206 h 5559552"/>
              <a:gd name="connsiteX7" fmla="*/ 4727448 w 4727448"/>
              <a:gd name="connsiteY7" fmla="*/ 5559552 h 5559552"/>
              <a:gd name="connsiteX8" fmla="*/ 0 w 4727448"/>
              <a:gd name="connsiteY8" fmla="*/ 5559552 h 555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7448" h="5559552">
                <a:moveTo>
                  <a:pt x="0" y="0"/>
                </a:moveTo>
                <a:lnTo>
                  <a:pt x="4727448" y="0"/>
                </a:lnTo>
                <a:lnTo>
                  <a:pt x="4727448" y="2500529"/>
                </a:lnTo>
                <a:lnTo>
                  <a:pt x="4596278" y="2513752"/>
                </a:lnTo>
                <a:cubicBezTo>
                  <a:pt x="4296678" y="2575059"/>
                  <a:pt x="4071308" y="2840144"/>
                  <a:pt x="4071308" y="3157867"/>
                </a:cubicBezTo>
                <a:cubicBezTo>
                  <a:pt x="4071308" y="3475590"/>
                  <a:pt x="4296678" y="3740676"/>
                  <a:pt x="4596278" y="3801983"/>
                </a:cubicBezTo>
                <a:lnTo>
                  <a:pt x="4727448" y="3815206"/>
                </a:lnTo>
                <a:lnTo>
                  <a:pt x="4727448" y="5559552"/>
                </a:lnTo>
                <a:lnTo>
                  <a:pt x="0" y="555955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DDC100-1ACB-74B7-3CAE-F0DD05CBE963}"/>
              </a:ext>
            </a:extLst>
          </p:cNvPr>
          <p:cNvSpPr/>
          <p:nvPr userDrawn="1"/>
        </p:nvSpPr>
        <p:spPr>
          <a:xfrm>
            <a:off x="4903412" y="3140474"/>
            <a:ext cx="1314946" cy="13149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7566-C08A-6609-9FDF-AAFB5486D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4/13/25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F4BAE-32D2-0950-CD30-3DC3084BBE5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AA1005-37B1-E8E2-5040-5D847E1FC4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3407" y="2355925"/>
            <a:ext cx="4545393" cy="3843707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408" y="640080"/>
            <a:ext cx="4545395" cy="1403873"/>
          </a:xfrm>
        </p:spPr>
        <p:txBody>
          <a:bodyPr lIns="91440" tIns="0" rIns="0" bIns="0" anchor="b">
            <a:no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07601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numb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2">
            <a:extLst>
              <a:ext uri="{FF2B5EF4-FFF2-40B4-BE49-F238E27FC236}">
                <a16:creationId xmlns:a16="http://schemas.microsoft.com/office/drawing/2014/main" id="{FA618DAB-55E2-19CE-F259-9FB708A90B63}"/>
              </a:ext>
            </a:extLst>
          </p:cNvPr>
          <p:cNvSpPr/>
          <p:nvPr/>
        </p:nvSpPr>
        <p:spPr>
          <a:xfrm>
            <a:off x="1959756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70796A4-60C9-8766-B669-134765EE1C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0" cy="6857999"/>
          </a:xfrm>
          <a:custGeom>
            <a:avLst/>
            <a:gdLst>
              <a:gd name="connsiteX0" fmla="*/ 778317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8852792 w 12192000"/>
              <a:gd name="connsiteY3" fmla="*/ 6857999 h 6857999"/>
              <a:gd name="connsiteX4" fmla="*/ 8985470 w 12192000"/>
              <a:gd name="connsiteY4" fmla="*/ 6735959 h 6857999"/>
              <a:gd name="connsiteX5" fmla="*/ 10232243 w 12192000"/>
              <a:gd name="connsiteY5" fmla="*/ 3776315 h 6857999"/>
              <a:gd name="connsiteX6" fmla="*/ 7889232 w 12192000"/>
              <a:gd name="connsiteY6" fmla="*/ 47950 h 6857999"/>
              <a:gd name="connsiteX7" fmla="*/ 0 w 12192000"/>
              <a:gd name="connsiteY7" fmla="*/ 0 h 6857999"/>
              <a:gd name="connsiteX8" fmla="*/ 4408830 w 12192000"/>
              <a:gd name="connsiteY8" fmla="*/ 0 h 6857999"/>
              <a:gd name="connsiteX9" fmla="*/ 4302768 w 12192000"/>
              <a:gd name="connsiteY9" fmla="*/ 47950 h 6857999"/>
              <a:gd name="connsiteX10" fmla="*/ 1959755 w 12192000"/>
              <a:gd name="connsiteY10" fmla="*/ 3776315 h 6857999"/>
              <a:gd name="connsiteX11" fmla="*/ 3206528 w 12192000"/>
              <a:gd name="connsiteY11" fmla="*/ 6735959 h 6857999"/>
              <a:gd name="connsiteX12" fmla="*/ 3339206 w 12192000"/>
              <a:gd name="connsiteY12" fmla="*/ 6857999 h 6857999"/>
              <a:gd name="connsiteX13" fmla="*/ 0 w 12192000"/>
              <a:gd name="connsiteY1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7999">
                <a:moveTo>
                  <a:pt x="778317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8852792" y="6857999"/>
                </a:lnTo>
                <a:lnTo>
                  <a:pt x="8985470" y="6735959"/>
                </a:lnTo>
                <a:cubicBezTo>
                  <a:pt x="9754697" y="5984857"/>
                  <a:pt x="10232243" y="4936354"/>
                  <a:pt x="10232243" y="3776315"/>
                </a:cubicBezTo>
                <a:cubicBezTo>
                  <a:pt x="10232243" y="2134414"/>
                  <a:pt x="9275569" y="715956"/>
                  <a:pt x="7889232" y="47950"/>
                </a:cubicBezTo>
                <a:close/>
                <a:moveTo>
                  <a:pt x="0" y="0"/>
                </a:moveTo>
                <a:lnTo>
                  <a:pt x="4408830" y="0"/>
                </a:lnTo>
                <a:lnTo>
                  <a:pt x="4302768" y="47950"/>
                </a:lnTo>
                <a:cubicBezTo>
                  <a:pt x="2916429" y="715956"/>
                  <a:pt x="1959755" y="2134414"/>
                  <a:pt x="1959755" y="3776315"/>
                </a:cubicBezTo>
                <a:cubicBezTo>
                  <a:pt x="1959755" y="4936354"/>
                  <a:pt x="2437301" y="5984857"/>
                  <a:pt x="3206528" y="6735959"/>
                </a:cubicBezTo>
                <a:lnTo>
                  <a:pt x="333920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3914349-C0B8-28DF-90F8-5E6D083F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98642" y="5313785"/>
            <a:ext cx="4394716" cy="764778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93AC60-CD84-E768-28B4-375CFF097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1367" y="1161826"/>
            <a:ext cx="6969267" cy="3808207"/>
          </a:xfrm>
        </p:spPr>
        <p:txBody>
          <a:bodyPr lIns="0" tIns="0" rIns="0" bIns="0" anchor="b">
            <a:noAutofit/>
          </a:bodyPr>
          <a:lstStyle>
            <a:lvl1pPr algn="ctr">
              <a:defRPr sz="20000" b="1" i="0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1886961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EFFF036-D459-D142-290E-9C1B19A242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59126"/>
            <a:ext cx="4577463" cy="3698875"/>
          </a:xfrm>
          <a:custGeom>
            <a:avLst/>
            <a:gdLst>
              <a:gd name="connsiteX0" fmla="*/ 1934275 w 4577463"/>
              <a:gd name="connsiteY0" fmla="*/ 0 h 3698875"/>
              <a:gd name="connsiteX1" fmla="*/ 4577463 w 4577463"/>
              <a:gd name="connsiteY1" fmla="*/ 2643188 h 3698875"/>
              <a:gd name="connsiteX2" fmla="*/ 4369748 w 4577463"/>
              <a:gd name="connsiteY2" fmla="*/ 3672036 h 3698875"/>
              <a:gd name="connsiteX3" fmla="*/ 4356819 w 4577463"/>
              <a:gd name="connsiteY3" fmla="*/ 3698875 h 3698875"/>
              <a:gd name="connsiteX4" fmla="*/ 0 w 4577463"/>
              <a:gd name="connsiteY4" fmla="*/ 3698875 h 3698875"/>
              <a:gd name="connsiteX5" fmla="*/ 0 w 4577463"/>
              <a:gd name="connsiteY5" fmla="*/ 845097 h 3698875"/>
              <a:gd name="connsiteX6" fmla="*/ 87814 w 4577463"/>
              <a:gd name="connsiteY6" fmla="*/ 751885 h 3698875"/>
              <a:gd name="connsiteX7" fmla="*/ 274474 w 4577463"/>
              <a:gd name="connsiteY7" fmla="*/ 586012 h 3698875"/>
              <a:gd name="connsiteX8" fmla="*/ 363537 w 4577463"/>
              <a:gd name="connsiteY8" fmla="*/ 520753 h 3698875"/>
              <a:gd name="connsiteX9" fmla="*/ 391698 w 4577463"/>
              <a:gd name="connsiteY9" fmla="*/ 572636 h 3698875"/>
              <a:gd name="connsiteX10" fmla="*/ 927495 w 4577463"/>
              <a:gd name="connsiteY10" fmla="*/ 857517 h 3698875"/>
              <a:gd name="connsiteX11" fmla="*/ 1573644 w 4577463"/>
              <a:gd name="connsiteY11" fmla="*/ 211368 h 3698875"/>
              <a:gd name="connsiteX12" fmla="*/ 1560517 w 4577463"/>
              <a:gd name="connsiteY12" fmla="*/ 81147 h 3698875"/>
              <a:gd name="connsiteX13" fmla="*/ 1545169 w 4577463"/>
              <a:gd name="connsiteY13" fmla="*/ 31706 h 3698875"/>
              <a:gd name="connsiteX14" fmla="*/ 1668191 w 4577463"/>
              <a:gd name="connsiteY14" fmla="*/ 13227 h 3698875"/>
              <a:gd name="connsiteX15" fmla="*/ 1934275 w 4577463"/>
              <a:gd name="connsiteY15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77463" h="3698875">
                <a:moveTo>
                  <a:pt x="1934275" y="0"/>
                </a:moveTo>
                <a:cubicBezTo>
                  <a:pt x="3394067" y="0"/>
                  <a:pt x="4577463" y="1183396"/>
                  <a:pt x="4577463" y="2643188"/>
                </a:cubicBezTo>
                <a:cubicBezTo>
                  <a:pt x="4577463" y="3008136"/>
                  <a:pt x="4503501" y="3355810"/>
                  <a:pt x="4369748" y="3672036"/>
                </a:cubicBezTo>
                <a:lnTo>
                  <a:pt x="4356819" y="3698875"/>
                </a:lnTo>
                <a:lnTo>
                  <a:pt x="0" y="3698875"/>
                </a:lnTo>
                <a:lnTo>
                  <a:pt x="0" y="845097"/>
                </a:lnTo>
                <a:lnTo>
                  <a:pt x="87814" y="751885"/>
                </a:lnTo>
                <a:cubicBezTo>
                  <a:pt x="147368" y="693734"/>
                  <a:pt x="209659" y="638373"/>
                  <a:pt x="274474" y="586012"/>
                </a:cubicBezTo>
                <a:lnTo>
                  <a:pt x="363537" y="520753"/>
                </a:lnTo>
                <a:lnTo>
                  <a:pt x="391698" y="572636"/>
                </a:lnTo>
                <a:cubicBezTo>
                  <a:pt x="507816" y="744513"/>
                  <a:pt x="704459" y="857517"/>
                  <a:pt x="927495" y="857517"/>
                </a:cubicBezTo>
                <a:cubicBezTo>
                  <a:pt x="1284353" y="857517"/>
                  <a:pt x="1573644" y="568226"/>
                  <a:pt x="1573644" y="211368"/>
                </a:cubicBezTo>
                <a:cubicBezTo>
                  <a:pt x="1573644" y="166761"/>
                  <a:pt x="1569124" y="123209"/>
                  <a:pt x="1560517" y="81147"/>
                </a:cubicBezTo>
                <a:lnTo>
                  <a:pt x="1545169" y="31706"/>
                </a:lnTo>
                <a:lnTo>
                  <a:pt x="1668191" y="13227"/>
                </a:lnTo>
                <a:cubicBezTo>
                  <a:pt x="1755699" y="4480"/>
                  <a:pt x="1844464" y="0"/>
                  <a:pt x="1934275" y="0"/>
                </a:cubicBez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7F89ECF-F048-57F5-57EF-0CAB335C2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1346" y="2724345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34828" y="640077"/>
            <a:ext cx="5783472" cy="5573685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8" y="640078"/>
            <a:ext cx="4317028" cy="2084268"/>
          </a:xfrm>
        </p:spPr>
        <p:txBody>
          <a:bodyPr lIns="91440" tIns="91440" rIns="0" bIns="0">
            <a:no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64219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041D3CD-4172-159B-50BA-195FCCAE11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0"/>
            <a:ext cx="4089921" cy="4639206"/>
          </a:xfrm>
          <a:custGeom>
            <a:avLst/>
            <a:gdLst>
              <a:gd name="connsiteX0" fmla="*/ 0 w 4089921"/>
              <a:gd name="connsiteY0" fmla="*/ 0 h 4639206"/>
              <a:gd name="connsiteX1" fmla="*/ 3216644 w 4089921"/>
              <a:gd name="connsiteY1" fmla="*/ 0 h 4639206"/>
              <a:gd name="connsiteX2" fmla="*/ 3308243 w 4089921"/>
              <a:gd name="connsiteY2" fmla="*/ 83250 h 4639206"/>
              <a:gd name="connsiteX3" fmla="*/ 4089921 w 4089921"/>
              <a:gd name="connsiteY3" fmla="*/ 1970389 h 4639206"/>
              <a:gd name="connsiteX4" fmla="*/ 3308243 w 4089921"/>
              <a:gd name="connsiteY4" fmla="*/ 3857528 h 4639206"/>
              <a:gd name="connsiteX5" fmla="*/ 3279358 w 4089921"/>
              <a:gd name="connsiteY5" fmla="*/ 3883780 h 4639206"/>
              <a:gd name="connsiteX6" fmla="*/ 3254520 w 4089921"/>
              <a:gd name="connsiteY6" fmla="*/ 3853677 h 4639206"/>
              <a:gd name="connsiteX7" fmla="*/ 2797624 w 4089921"/>
              <a:gd name="connsiteY7" fmla="*/ 3664424 h 4639206"/>
              <a:gd name="connsiteX8" fmla="*/ 2151475 w 4089921"/>
              <a:gd name="connsiteY8" fmla="*/ 4310573 h 4639206"/>
              <a:gd name="connsiteX9" fmla="*/ 2164603 w 4089921"/>
              <a:gd name="connsiteY9" fmla="*/ 4440795 h 4639206"/>
              <a:gd name="connsiteX10" fmla="*/ 2190853 w 4089921"/>
              <a:gd name="connsiteY10" fmla="*/ 4525361 h 4639206"/>
              <a:gd name="connsiteX11" fmla="*/ 1958964 w 4089921"/>
              <a:gd name="connsiteY11" fmla="*/ 4584985 h 4639206"/>
              <a:gd name="connsiteX12" fmla="*/ 1421104 w 4089921"/>
              <a:gd name="connsiteY12" fmla="*/ 4639206 h 4639206"/>
              <a:gd name="connsiteX13" fmla="*/ 148987 w 4089921"/>
              <a:gd name="connsiteY13" fmla="*/ 4317094 h 4639206"/>
              <a:gd name="connsiteX14" fmla="*/ 0 w 4089921"/>
              <a:gd name="connsiteY14" fmla="*/ 4226582 h 463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89921" h="4639206">
                <a:moveTo>
                  <a:pt x="0" y="0"/>
                </a:moveTo>
                <a:lnTo>
                  <a:pt x="3216644" y="0"/>
                </a:lnTo>
                <a:lnTo>
                  <a:pt x="3308243" y="83250"/>
                </a:lnTo>
                <a:cubicBezTo>
                  <a:pt x="3791204" y="566211"/>
                  <a:pt x="4089921" y="1233416"/>
                  <a:pt x="4089921" y="1970389"/>
                </a:cubicBezTo>
                <a:cubicBezTo>
                  <a:pt x="4089921" y="2707363"/>
                  <a:pt x="3791204" y="3374567"/>
                  <a:pt x="3308243" y="3857528"/>
                </a:cubicBezTo>
                <a:lnTo>
                  <a:pt x="3279358" y="3883780"/>
                </a:lnTo>
                <a:lnTo>
                  <a:pt x="3254520" y="3853677"/>
                </a:lnTo>
                <a:cubicBezTo>
                  <a:pt x="3137590" y="3736747"/>
                  <a:pt x="2976053" y="3664424"/>
                  <a:pt x="2797624" y="3664424"/>
                </a:cubicBezTo>
                <a:cubicBezTo>
                  <a:pt x="2440766" y="3664424"/>
                  <a:pt x="2151475" y="3953715"/>
                  <a:pt x="2151475" y="4310573"/>
                </a:cubicBezTo>
                <a:cubicBezTo>
                  <a:pt x="2151475" y="4355180"/>
                  <a:pt x="2155995" y="4398732"/>
                  <a:pt x="2164603" y="4440795"/>
                </a:cubicBezTo>
                <a:lnTo>
                  <a:pt x="2190853" y="4525361"/>
                </a:lnTo>
                <a:lnTo>
                  <a:pt x="1958964" y="4584985"/>
                </a:lnTo>
                <a:cubicBezTo>
                  <a:pt x="1785230" y="4620536"/>
                  <a:pt x="1605347" y="4639206"/>
                  <a:pt x="1421104" y="4639206"/>
                </a:cubicBezTo>
                <a:cubicBezTo>
                  <a:pt x="960496" y="4639206"/>
                  <a:pt x="527141" y="4522520"/>
                  <a:pt x="148987" y="4317094"/>
                </a:cubicBezTo>
                <a:lnTo>
                  <a:pt x="0" y="422658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CA47180-C126-D9FC-1291-43F1766DE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151476" y="3664424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79577" y="5142155"/>
            <a:ext cx="6538723" cy="1071607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577" y="640078"/>
            <a:ext cx="6538722" cy="4179348"/>
          </a:xfrm>
        </p:spPr>
        <p:txBody>
          <a:bodyPr lIns="91440" tIns="0" rIns="0" bIns="0" anchor="b">
            <a:noAutofit/>
          </a:bodyPr>
          <a:lstStyle>
            <a:lvl1pPr>
              <a:defRPr sz="20000" baseline="0"/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625080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802" y="0"/>
            <a:ext cx="6619138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1E3A5278-B5E1-FBBE-AF4B-151288A1669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9347" y="228600"/>
            <a:ext cx="841248" cy="384048"/>
          </a:xfrm>
        </p:spPr>
        <p:txBody>
          <a:bodyPr/>
          <a:lstStyle/>
          <a:p>
            <a:fld id="{1FE1A989-42EF-40B2-87AB-6941C231CD4A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78D40854-7295-C18A-ECA9-35F0B7731B2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9332362" y="3316833"/>
            <a:ext cx="5335225" cy="384055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EA127F09-58C9-5029-F86D-539EE848D4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rot="16200000">
            <a:off x="11659214" y="6325209"/>
            <a:ext cx="681526" cy="38405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4795730"/>
            <a:ext cx="4056192" cy="1380744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8" y="640079"/>
            <a:ext cx="4056192" cy="3737921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915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A26D96A-42E4-8591-AB40-44F5803CFF6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0"/>
            <a:ext cx="609600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5557298"/>
            <a:ext cx="5091864" cy="883258"/>
          </a:xfrm>
        </p:spPr>
        <p:txBody>
          <a:bodyPr lIns="91440" tIns="9144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417444"/>
            <a:ext cx="5091864" cy="4890965"/>
          </a:xfrm>
        </p:spPr>
        <p:txBody>
          <a:bodyPr lIns="91440" tIns="91440" rIns="0" bIns="0" anchor="b">
            <a:noAutofit/>
          </a:bodyPr>
          <a:lstStyle>
            <a:lvl1pPr algn="l"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2373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7DE541-D546-A518-2627-DF4D33C643AA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E2A7A0-B9EE-41A8-8016-28E5803F20B2}" type="datetime1">
              <a:rPr lang="en-US" smtClean="0"/>
              <a:pPr/>
              <a:t>4/13/25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640077"/>
            <a:ext cx="7763256" cy="594637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630067"/>
            <a:ext cx="7772400" cy="45720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835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B404-9532-4DA8-8A40-EC339A5BE635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2662000"/>
            <a:ext cx="8467558" cy="355456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4108"/>
            <a:ext cx="8467558" cy="155448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9420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88C66-2A77-64CD-38B5-90492185CACE}"/>
              </a:ext>
            </a:extLst>
          </p:cNvPr>
          <p:cNvSpPr/>
          <p:nvPr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CDB3F9-C083-E428-E97B-C0CC63BC0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11577948" y="230006"/>
            <a:ext cx="844062" cy="3840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91CE83-67BA-4B15-B48A-7DC5C0636664}" type="datetime1">
              <a:rPr lang="en-US" smtClean="0"/>
              <a:pPr/>
              <a:t>4/13/25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9313725" y="3338288"/>
            <a:ext cx="5372505" cy="384047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679259" y="6345258"/>
            <a:ext cx="641433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490" y="2220977"/>
            <a:ext cx="10953964" cy="3955986"/>
          </a:xfrm>
          <a:prstGeom prst="rect">
            <a:avLst/>
          </a:prstGeom>
        </p:spPr>
        <p:txBody>
          <a:bodyPr vert="horz" lIns="9144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58" y="640080"/>
            <a:ext cx="10953964" cy="1095059"/>
          </a:xfrm>
          <a:prstGeom prst="rect">
            <a:avLst/>
          </a:prstGeom>
        </p:spPr>
        <p:txBody>
          <a:bodyPr vert="horz" lIns="91440" tIns="9144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73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81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  <p:sldLayoutId id="2147483755" r:id="rId26"/>
    <p:sldLayoutId id="2147483756" r:id="rId27"/>
    <p:sldLayoutId id="2147483757" r:id="rId28"/>
    <p:sldLayoutId id="2147483758" r:id="rId29"/>
    <p:sldLayoutId id="2147483759" r:id="rId30"/>
    <p:sldLayoutId id="2147483760" r:id="rId31"/>
    <p:sldLayoutId id="2147483761" r:id="rId32"/>
    <p:sldLayoutId id="2147483762" r:id="rId33"/>
    <p:sldLayoutId id="2147483763" r:id="rId34"/>
    <p:sldLayoutId id="2147483764" r:id="rId35"/>
    <p:sldLayoutId id="2147483765" r:id="rId36"/>
    <p:sldLayoutId id="2147483766" r:id="rId37"/>
    <p:sldLayoutId id="2147483767" r:id="rId38"/>
    <p:sldLayoutId id="2147483768" r:id="rId39"/>
    <p:sldLayoutId id="2147483769" r:id="rId40"/>
    <p:sldLayoutId id="2147483770" r:id="rId41"/>
    <p:sldLayoutId id="2147483771" r:id="rId42"/>
    <p:sldLayoutId id="2147483772" r:id="rId43"/>
    <p:sldLayoutId id="2147483773" r:id="rId44"/>
    <p:sldLayoutId id="2147483774" r:id="rId45"/>
    <p:sldLayoutId id="2147483775" r:id="rId46"/>
    <p:sldLayoutId id="2147483776" r:id="rId47"/>
    <p:sldLayoutId id="2147483777" r:id="rId48"/>
    <p:sldLayoutId id="2147483778" r:id="rId49"/>
    <p:sldLayoutId id="2147483779" r:id="rId50"/>
    <p:sldLayoutId id="2147483780" r:id="rId51"/>
    <p:sldLayoutId id="2147483782" r:id="rId52"/>
    <p:sldLayoutId id="2147483783" r:id="rId53"/>
    <p:sldLayoutId id="2147483784" r:id="rId54"/>
    <p:sldLayoutId id="2147483785" r:id="rId55"/>
    <p:sldLayoutId id="2147483786" r:id="rId5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2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6" orient="horz" pos="2160" userDrawn="1">
          <p15:clr>
            <a:srgbClr val="A4A3A4"/>
          </p15:clr>
        </p15:guide>
        <p15:guide id="27" orient="horz" pos="1152" userDrawn="1">
          <p15:clr>
            <a:srgbClr val="547EBF"/>
          </p15:clr>
        </p15:guide>
        <p15:guide id="28" pos="7440" userDrawn="1">
          <p15:clr>
            <a:srgbClr val="547EBF"/>
          </p15:clr>
        </p15:guide>
        <p15:guide id="29" orient="horz" pos="4080" userDrawn="1">
          <p15:clr>
            <a:srgbClr val="547EBF"/>
          </p15:clr>
        </p15:guide>
        <p15:guide id="30" userDrawn="1">
          <p15:clr>
            <a:srgbClr val="547EBF"/>
          </p15:clr>
        </p15:guide>
        <p15:guide id="31" pos="7680" userDrawn="1">
          <p15:clr>
            <a:srgbClr val="547EBF"/>
          </p15:clr>
        </p15:guide>
        <p15:guide id="32" pos="528" userDrawn="1">
          <p15:clr>
            <a:srgbClr val="547EBF"/>
          </p15:clr>
        </p15:guide>
        <p15:guide id="33" pos="6912" userDrawn="1">
          <p15:clr>
            <a:srgbClr val="547EBF"/>
          </p15:clr>
        </p15:guide>
        <p15:guide id="34" orient="horz" pos="240" userDrawn="1">
          <p15:clr>
            <a:srgbClr val="547EBF"/>
          </p15:clr>
        </p15:guide>
        <p15:guide id="35" orient="horz" pos="552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6892-40EB-3B9F-F990-CD949DBCE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57236-66C6-4D97-5ABD-67E0D74E52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8" y="417444"/>
            <a:ext cx="5091864" cy="4890965"/>
          </a:xfrm>
        </p:spPr>
        <p:txBody>
          <a:bodyPr anchor="b"/>
          <a:lstStyle/>
          <a:p>
            <a:r>
              <a:rPr lang="en-US" sz="2800" b="1" dirty="0">
                <a:solidFill>
                  <a:srgbClr val="222222"/>
                </a:solidFill>
                <a:effectLst/>
              </a:rPr>
              <a:t>Making </a:t>
            </a:r>
            <a:br>
              <a:rPr lang="en-US" sz="2800" b="1" dirty="0">
                <a:solidFill>
                  <a:srgbClr val="222222"/>
                </a:solidFill>
                <a:effectLst/>
              </a:rPr>
            </a:br>
            <a:r>
              <a:rPr lang="en-US" sz="2800" b="1" dirty="0">
                <a:solidFill>
                  <a:srgbClr val="222222"/>
                </a:solidFill>
                <a:effectLst/>
              </a:rPr>
              <a:t>Linear Algebra Student-friendly by </a:t>
            </a:r>
            <a:br>
              <a:rPr lang="en-US" sz="2800" b="1" dirty="0">
                <a:solidFill>
                  <a:srgbClr val="222222"/>
                </a:solidFill>
                <a:effectLst/>
              </a:rPr>
            </a:br>
            <a:r>
              <a:rPr lang="en-US" sz="2800" b="1" dirty="0">
                <a:solidFill>
                  <a:srgbClr val="222222"/>
                </a:solidFill>
                <a:effectLst/>
              </a:rPr>
              <a:t>Re-ordering </a:t>
            </a:r>
            <a:br>
              <a:rPr lang="en-US" sz="2800" b="1" dirty="0">
                <a:solidFill>
                  <a:srgbClr val="222222"/>
                </a:solidFill>
                <a:effectLst/>
              </a:rPr>
            </a:br>
            <a:r>
              <a:rPr lang="en-US" sz="2800" b="1" dirty="0">
                <a:solidFill>
                  <a:srgbClr val="222222"/>
                </a:solidFill>
                <a:effectLst/>
              </a:rPr>
              <a:t>the Topics and Adapting the Tone</a:t>
            </a: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E4FCB4-4605-BF15-0BE2-0A7308794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5367485"/>
            <a:ext cx="5091864" cy="1132147"/>
          </a:xfrm>
        </p:spPr>
        <p:txBody>
          <a:bodyPr/>
          <a:lstStyle/>
          <a:p>
            <a:r>
              <a:rPr lang="en-US" dirty="0"/>
              <a:t>JAMES MCCLURE</a:t>
            </a:r>
          </a:p>
          <a:p>
            <a:r>
              <a:rPr lang="en-US" sz="1400" dirty="0"/>
              <a:t>PURDUE UNIVERSITY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B46A55F-EA0C-D632-B7AE-DE172ACE43EF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/>
          <a:srcRect l="20229" r="20229"/>
          <a:stretch>
            <a:fillRect/>
          </a:stretch>
        </p:blipFill>
        <p:spPr/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9D3DA80C-EE37-7F38-9627-B7B531D06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40512" y="5085823"/>
            <a:ext cx="3179653" cy="1801715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211AE1-A643-4BD3-CFFD-BE5E96F74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26362">
            <a:off x="8471221" y="677332"/>
            <a:ext cx="2808943" cy="154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50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lock Arc 10">
            <a:extLst>
              <a:ext uri="{FF2B5EF4-FFF2-40B4-BE49-F238E27FC236}">
                <a16:creationId xmlns:a16="http://schemas.microsoft.com/office/drawing/2014/main" id="{73426AC5-E107-FF0A-CC9F-5A8669DCB156}"/>
              </a:ext>
            </a:extLst>
          </p:cNvPr>
          <p:cNvSpPr/>
          <p:nvPr/>
        </p:nvSpPr>
        <p:spPr>
          <a:xfrm rot="585274">
            <a:off x="-832119" y="-87874"/>
            <a:ext cx="13856238" cy="15154625"/>
          </a:xfrm>
          <a:prstGeom prst="blockArc">
            <a:avLst>
              <a:gd name="adj1" fmla="val 10617103"/>
              <a:gd name="adj2" fmla="val 20543536"/>
              <a:gd name="adj3" fmla="val 6006"/>
            </a:avLst>
          </a:prstGeom>
          <a:solidFill>
            <a:schemeClr val="accent6">
              <a:alpha val="2530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D2D914-D48A-B5A1-61F9-038389AEE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9C382B-942F-8358-CD40-1C69D6754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225598"/>
            <a:ext cx="11064467" cy="690077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CHAPTER 3:determinants and inverses of   2 x 2 matrices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BB7C7A-8B8D-97EC-A2DB-5060D152FC6F}"/>
                  </a:ext>
                </a:extLst>
              </p:cNvPr>
              <p:cNvSpPr txBox="1"/>
              <p:nvPr/>
            </p:nvSpPr>
            <p:spPr>
              <a:xfrm>
                <a:off x="548647" y="915675"/>
                <a:ext cx="4523904" cy="567956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marR="0" indent="-285750">
                  <a:lnSpc>
                    <a:spcPct val="115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1800" kern="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Begins with motivational teaser about eigenvalues and eigenvectors</a:t>
                </a:r>
              </a:p>
              <a:p>
                <a:pPr marL="285750" marR="0" indent="-285750">
                  <a:lnSpc>
                    <a:spcPct val="115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1800" kern="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Then a short introduction to logic: a discussion of what truth is and why we need proofs to get to truth</a:t>
                </a:r>
                <a:endParaRPr lang="en-US" sz="1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marR="0" indent="-285750">
                  <a:lnSpc>
                    <a:spcPct val="115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1800" kern="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Then a discussion of </a:t>
                </a:r>
                <a14:m>
                  <m:oMath xmlns:m="http://schemas.openxmlformats.org/officeDocument/2006/math">
                    <m:r>
                      <a:rPr lang="en-US" sz="1800" ker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⟹</m:t>
                    </m:r>
                  </m:oMath>
                </a14:m>
                <a:r>
                  <a:rPr lang="en-US" sz="1800" kern="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statements, converses, and </a:t>
                </a:r>
                <a14:m>
                  <m:oMath xmlns:m="http://schemas.openxmlformats.org/officeDocument/2006/math"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⟺ </m:t>
                    </m:r>
                  </m:oMath>
                </a14:m>
                <a:r>
                  <a:rPr lang="en-US" sz="1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statements</a:t>
                </a:r>
                <a:endParaRPr lang="en-US" kern="100" dirty="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marR="0" indent="-285750">
                  <a:lnSpc>
                    <a:spcPct val="115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1800" b="1" kern="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First </a:t>
                </a:r>
                <a:r>
                  <a:rPr lang="en-US" b="1" kern="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explanation (</a:t>
                </a:r>
                <a:r>
                  <a:rPr lang="en-US" sz="1800" b="1" kern="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proof) in the book (see right):</a:t>
                </a:r>
                <a:endParaRPr lang="en-US" sz="1800" b="1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15000"/>
                  </a:lnSpc>
                  <a:spcAft>
                    <a:spcPts val="800"/>
                  </a:spcAft>
                  <a:buNone/>
                </a:pPr>
                <a:r>
                  <a:rPr lang="en-US" sz="1800" i="1" kern="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Explanations are designed to capture the thinking while avoiding as much as possible of the formalism</a:t>
                </a:r>
                <a:endParaRPr lang="en-US" sz="1800" i="1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15000"/>
                  </a:lnSpc>
                  <a:spcAft>
                    <a:spcPts val="800"/>
                  </a:spcAft>
                  <a:buNone/>
                </a:pPr>
                <a:r>
                  <a:rPr lang="en-US" i="1" kern="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Chapter a</a:t>
                </a:r>
                <a:r>
                  <a:rPr lang="en-US" sz="1800" i="1" kern="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lso introduces inverses and gives the formula for the inverse of a 2 x 2 matrix; the details in the explanation of this formula are homework problems</a:t>
                </a:r>
                <a:endParaRPr lang="en-US" sz="1800" i="1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BB7C7A-8B8D-97EC-A2DB-5060D152F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7" y="915675"/>
                <a:ext cx="4523904" cy="5679568"/>
              </a:xfrm>
              <a:prstGeom prst="rect">
                <a:avLst/>
              </a:prstGeom>
              <a:blipFill>
                <a:blip r:embed="rId3"/>
                <a:stretch>
                  <a:fillRect l="-1120" r="-280" b="-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94A769A-CC3E-431F-7450-022226E82C2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5212314" y="1444059"/>
            <a:ext cx="6400800" cy="4622800"/>
          </a:xfrm>
          <a:noFill/>
          <a:ln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38830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65C30-D935-918E-466E-55800BC90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7344-9CC7-412D-8C20-072BE86D5A11}" type="datetime1">
              <a:rPr lang="en-US" smtClean="0"/>
              <a:t>4/13/25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6D857-76FE-46B3-4A0C-4ACF623B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A881C214-5538-F7EC-A1E1-DA8AED197AC0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544513" y="4478617"/>
                <a:ext cx="11102974" cy="1456686"/>
              </a:xfr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1" kern="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 g</a:t>
                </a:r>
                <a:r>
                  <a:rPr lang="en-US" sz="1800" b="1" kern="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oal of Chapter 4 is to explain linear changes of coordinates, using vectors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1" kern="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 </a:t>
                </a:r>
                <a:r>
                  <a:rPr lang="en-US" sz="1800" b="1" i="1" kern="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basis </a:t>
                </a:r>
                <a:r>
                  <a:rPr lang="en-US" sz="1800" b="1" kern="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is a basis for a coordinate system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1" kern="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pair of vectors in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ℝ</a:t>
                </a:r>
                <a:r>
                  <a:rPr lang="en-US" sz="1800" b="1" kern="0" baseline="300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800" b="1" kern="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is a basis </a:t>
                </a:r>
                <a14:m>
                  <m:oMath xmlns:m="http://schemas.openxmlformats.org/officeDocument/2006/math">
                    <m:r>
                      <a:rPr lang="en-US" sz="1800" b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⟺</m:t>
                    </m:r>
                    <m:r>
                      <a:rPr lang="en-US" sz="1800" b="1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b="1" kern="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 vectors are nonparallel</a:t>
                </a:r>
                <a:endParaRPr lang="en-US" sz="1800" b="1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A881C214-5538-F7EC-A1E1-DA8AED197A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544513" y="4478617"/>
                <a:ext cx="11102974" cy="1456686"/>
              </a:xfrm>
              <a:blipFill>
                <a:blip r:embed="rId3"/>
                <a:stretch>
                  <a:fillRect l="-342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1B1EDDF0-9EEC-12E1-CBAA-C2C4F5F68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07" y="640079"/>
            <a:ext cx="11102974" cy="620310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4: linear coordinate systems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8603D9-5AA1-C5AD-5DE9-49FB471CD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155" y="2270098"/>
            <a:ext cx="8696231" cy="2021922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41E82F9-81A8-3FD5-BA9E-596EBB93D5F3}"/>
              </a:ext>
            </a:extLst>
          </p:cNvPr>
          <p:cNvSpPr txBox="1"/>
          <p:nvPr/>
        </p:nvSpPr>
        <p:spPr>
          <a:xfrm>
            <a:off x="1325155" y="1651040"/>
            <a:ext cx="8834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Begin by situating Chapter 4 in the narrative:</a:t>
            </a:r>
          </a:p>
        </p:txBody>
      </p:sp>
      <p:sp>
        <p:nvSpPr>
          <p:cNvPr id="19" name="Block Arc 18">
            <a:extLst>
              <a:ext uri="{FF2B5EF4-FFF2-40B4-BE49-F238E27FC236}">
                <a16:creationId xmlns:a16="http://schemas.microsoft.com/office/drawing/2014/main" id="{79922D83-4397-5BC3-F7DD-4C6A5BA12FA2}"/>
              </a:ext>
            </a:extLst>
          </p:cNvPr>
          <p:cNvSpPr/>
          <p:nvPr/>
        </p:nvSpPr>
        <p:spPr>
          <a:xfrm rot="585274">
            <a:off x="599401" y="128571"/>
            <a:ext cx="2865197" cy="2644825"/>
          </a:xfrm>
          <a:prstGeom prst="blockArc">
            <a:avLst>
              <a:gd name="adj1" fmla="val 10512473"/>
              <a:gd name="adj2" fmla="val 20436006"/>
              <a:gd name="adj3" fmla="val 10679"/>
            </a:avLst>
          </a:prstGeom>
          <a:solidFill>
            <a:schemeClr val="accent6">
              <a:alpha val="3865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97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45CC4-75BF-9D51-3CFD-98FC28388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EB9F3-3544-3F94-FD04-8F8C80AD9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6E8CF83-37D8-0B91-7904-E5BF02FB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06" y="994041"/>
            <a:ext cx="7523261" cy="1092667"/>
          </a:xfrm>
        </p:spPr>
        <p:txBody>
          <a:bodyPr/>
          <a:lstStyle/>
          <a:p>
            <a:r>
              <a:rPr lang="en-US" dirty="0"/>
              <a:t>CHAPTER 5:</a:t>
            </a:r>
            <a:br>
              <a:rPr lang="en-US" dirty="0"/>
            </a:br>
            <a:r>
              <a:rPr lang="en-US" sz="18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Diagonalization of 2 x 2 filters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8">
                <a:extLst>
                  <a:ext uri="{FF2B5EF4-FFF2-40B4-BE49-F238E27FC236}">
                    <a16:creationId xmlns:a16="http://schemas.microsoft.com/office/drawing/2014/main" id="{30DD98F4-FA3B-C606-4B4B-749710A2C53B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393113" y="2287558"/>
                <a:ext cx="10944888" cy="2695244"/>
              </a:xfr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pPr marL="285750" indent="-285750">
                  <a:lnSpc>
                    <a:spcPct val="115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1800" b="1" kern="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 chapter begins by examining what property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800" b="1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800" b="1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1800" b="1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800" b="1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1800" b="1" kern="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and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1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800" b="1" dirty="0"/>
                  <a:t>  </a:t>
                </a:r>
                <a:r>
                  <a:rPr lang="en-US" sz="1800" b="1" kern="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must have if the pair</a:t>
                </a:r>
                <a:r>
                  <a:rPr lang="en-US" sz="1800" b="1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800" b="1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800" b="1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1800" b="1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800" b="1" kern="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800" b="1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800" b="1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1800" b="1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800" b="1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1800" b="1" kern="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diagonalizes the filter with matrix A  </a:t>
                </a:r>
              </a:p>
              <a:p>
                <a:pPr marL="285750" indent="-285750">
                  <a:lnSpc>
                    <a:spcPct val="115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1800" b="1" kern="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This leads directly to the definition of eigenvector</a:t>
                </a:r>
                <a:endParaRPr lang="en-US" sz="1800" b="1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marR="0" indent="-285750">
                  <a:lnSpc>
                    <a:spcPct val="115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1800" b="1" kern="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Then the chapter shows how to find eigenvalues and eigenvectors; for this we need the concept of homogeneous system</a:t>
                </a:r>
              </a:p>
              <a:p>
                <a:pPr marR="0">
                  <a:lnSpc>
                    <a:spcPct val="115000"/>
                  </a:lnSpc>
                  <a:spcAft>
                    <a:spcPts val="800"/>
                  </a:spcAft>
                </a:pPr>
                <a:endParaRPr lang="en-US" sz="800" b="1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 Placeholder 8">
                <a:extLst>
                  <a:ext uri="{FF2B5EF4-FFF2-40B4-BE49-F238E27FC236}">
                    <a16:creationId xmlns:a16="http://schemas.microsoft.com/office/drawing/2014/main" id="{30DD98F4-FA3B-C606-4B4B-749710A2C5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393113" y="2287558"/>
                <a:ext cx="10944888" cy="2695244"/>
              </a:xfrm>
              <a:blipFill>
                <a:blip r:embed="rId3"/>
                <a:stretch>
                  <a:fillRect l="-348" r="-1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lock Arc 14">
            <a:extLst>
              <a:ext uri="{FF2B5EF4-FFF2-40B4-BE49-F238E27FC236}">
                <a16:creationId xmlns:a16="http://schemas.microsoft.com/office/drawing/2014/main" id="{5E6A1316-C16A-8155-6206-D267794A9E58}"/>
              </a:ext>
            </a:extLst>
          </p:cNvPr>
          <p:cNvSpPr/>
          <p:nvPr/>
        </p:nvSpPr>
        <p:spPr>
          <a:xfrm rot="585274">
            <a:off x="267765" y="37385"/>
            <a:ext cx="3559431" cy="3464537"/>
          </a:xfrm>
          <a:prstGeom prst="blockArc">
            <a:avLst>
              <a:gd name="adj1" fmla="val 10617103"/>
              <a:gd name="adj2" fmla="val 20646020"/>
              <a:gd name="adj3" fmla="val 8294"/>
            </a:avLst>
          </a:prstGeom>
          <a:solidFill>
            <a:schemeClr val="accent6">
              <a:alpha val="2489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531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813434-9DAC-1047-83DF-DF9F9DA0F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EA88630-55DB-1462-FB19-6F3A3DAFCC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6682" y="620252"/>
            <a:ext cx="10509701" cy="1234430"/>
          </a:xfrm>
        </p:spPr>
        <p:txBody>
          <a:bodyPr>
            <a:normAutofit/>
          </a:bodyPr>
          <a:lstStyle/>
          <a:p>
            <a:r>
              <a:rPr lang="en-US" sz="2400" dirty="0"/>
              <a:t>Homework FROM CHAPTER 5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76E232-AC89-448D-57B1-9FF241AF3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65" y="2634118"/>
            <a:ext cx="9574678" cy="8740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759FE9-419F-103A-C6D4-5028DE52B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98" y="4129282"/>
            <a:ext cx="9524045" cy="19129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11C9AC6-ACA9-A1A1-844F-783AEEB7212A}"/>
              </a:ext>
            </a:extLst>
          </p:cNvPr>
          <p:cNvSpPr txBox="1"/>
          <p:nvPr/>
        </p:nvSpPr>
        <p:spPr>
          <a:xfrm>
            <a:off x="851998" y="1457360"/>
            <a:ext cx="9254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 Chapter 5, I begin assigning homework problems that require more thought about concepts</a:t>
            </a:r>
          </a:p>
        </p:txBody>
      </p:sp>
    </p:spTree>
    <p:extLst>
      <p:ext uri="{BB962C8B-B14F-4D97-AF65-F5344CB8AC3E}">
        <p14:creationId xmlns:p14="http://schemas.microsoft.com/office/powerpoint/2010/main" val="3705564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lock Arc 23">
            <a:extLst>
              <a:ext uri="{FF2B5EF4-FFF2-40B4-BE49-F238E27FC236}">
                <a16:creationId xmlns:a16="http://schemas.microsoft.com/office/drawing/2014/main" id="{ED93E776-7549-BECF-2979-48F9CE98E3A4}"/>
              </a:ext>
            </a:extLst>
          </p:cNvPr>
          <p:cNvSpPr/>
          <p:nvPr/>
        </p:nvSpPr>
        <p:spPr>
          <a:xfrm rot="585274">
            <a:off x="-811150" y="649923"/>
            <a:ext cx="13357304" cy="14136762"/>
          </a:xfrm>
          <a:prstGeom prst="blockArc">
            <a:avLst>
              <a:gd name="adj1" fmla="val 10617103"/>
              <a:gd name="adj2" fmla="val 20543536"/>
              <a:gd name="adj3" fmla="val 6006"/>
            </a:avLst>
          </a:prstGeom>
          <a:solidFill>
            <a:schemeClr val="accent6">
              <a:alpha val="251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10FBFA-A85F-2D47-07DD-DA13E9F32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83FB2C-95E5-B6AF-2D4B-59EFE022B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567" y="2467975"/>
            <a:ext cx="10651330" cy="72796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0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ses diagonalization to solve 2 x 2 systems of linear differential equations with constant coefficients</a:t>
            </a:r>
            <a:endParaRPr lang="en-US" sz="2000" b="1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62FE640-9AA8-D062-906A-8E93D61CC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67" y="1740009"/>
            <a:ext cx="4543708" cy="727966"/>
          </a:xfrm>
        </p:spPr>
        <p:txBody>
          <a:bodyPr>
            <a:normAutofit/>
          </a:bodyPr>
          <a:lstStyle/>
          <a:p>
            <a:r>
              <a:rPr lang="en-US" sz="2400" dirty="0"/>
              <a:t>CHAPTER 6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A56699CF-E77F-E09D-FCEA-2DA92C70E6AC}"/>
              </a:ext>
            </a:extLst>
          </p:cNvPr>
          <p:cNvSpPr txBox="1">
            <a:spLocks/>
          </p:cNvSpPr>
          <p:nvPr/>
        </p:nvSpPr>
        <p:spPr>
          <a:xfrm>
            <a:off x="544107" y="4218771"/>
            <a:ext cx="10646790" cy="39955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Uses diagonalization to solve 2 x 2 systems of recurrence relations and to find the formula for the Fibonacci numbers</a:t>
            </a:r>
            <a:r>
              <a:rPr lang="en-US" sz="20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j-lt"/>
              </a:rPr>
              <a:t>END OF FIRST SUBARC</a:t>
            </a: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0603DA6B-0ECF-E5FB-794C-D7818DC9C987}"/>
              </a:ext>
            </a:extLst>
          </p:cNvPr>
          <p:cNvSpPr txBox="1">
            <a:spLocks/>
          </p:cNvSpPr>
          <p:nvPr/>
        </p:nvSpPr>
        <p:spPr>
          <a:xfrm>
            <a:off x="539567" y="3805773"/>
            <a:ext cx="4543708" cy="1011740"/>
          </a:xfrm>
          <a:prstGeom prst="rect">
            <a:avLst/>
          </a:prstGeom>
        </p:spPr>
        <p:txBody>
          <a:bodyPr vert="horz" lIns="91440" tIns="9144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all" spc="600" baseline="0">
                <a:solidFill>
                  <a:schemeClr val="tx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sz="2400" dirty="0"/>
              <a:t>CHAPTER 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8B326D-C5F1-3AE1-68E5-384CA33BE371}"/>
              </a:ext>
            </a:extLst>
          </p:cNvPr>
          <p:cNvSpPr txBox="1"/>
          <p:nvPr/>
        </p:nvSpPr>
        <p:spPr>
          <a:xfrm>
            <a:off x="539567" y="767270"/>
            <a:ext cx="106513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+mj-lt"/>
              </a:rPr>
              <a:t>TWO APPLICATIONS OF 2 x 2 DIAGONALIZATION</a:t>
            </a:r>
          </a:p>
        </p:txBody>
      </p:sp>
    </p:spTree>
    <p:extLst>
      <p:ext uri="{BB962C8B-B14F-4D97-AF65-F5344CB8AC3E}">
        <p14:creationId xmlns:p14="http://schemas.microsoft.com/office/powerpoint/2010/main" val="472244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DDB514-9A37-70F7-0707-D751146DF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04602-A5B7-251C-AB8E-2FB076E1F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94309" y="3494667"/>
            <a:ext cx="6403378" cy="116174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purpose of the second subarc is for students to get experience with </a:t>
            </a:r>
            <a:r>
              <a:rPr lang="en-US" sz="20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 x 3 and 4 x 4 diagonalization </a:t>
            </a:r>
            <a:r>
              <a:rPr lang="en-US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and to start moving toward the general theory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9E833B-577C-6E38-8FA9-E83669380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8052" y="-1006897"/>
            <a:ext cx="7555891" cy="4151959"/>
          </a:xfrm>
        </p:spPr>
        <p:txBody>
          <a:bodyPr/>
          <a:lstStyle/>
          <a:p>
            <a:r>
              <a:rPr lang="en-US" sz="4700" dirty="0"/>
              <a:t>second subarc:</a:t>
            </a:r>
          </a:p>
        </p:txBody>
      </p:sp>
      <p:sp>
        <p:nvSpPr>
          <p:cNvPr id="9" name="Block Arc 8">
            <a:extLst>
              <a:ext uri="{FF2B5EF4-FFF2-40B4-BE49-F238E27FC236}">
                <a16:creationId xmlns:a16="http://schemas.microsoft.com/office/drawing/2014/main" id="{6FB486C0-CDB4-CECD-C075-3127F3ADA28F}"/>
              </a:ext>
            </a:extLst>
          </p:cNvPr>
          <p:cNvSpPr/>
          <p:nvPr/>
        </p:nvSpPr>
        <p:spPr>
          <a:xfrm rot="570502">
            <a:off x="4316282" y="524712"/>
            <a:ext cx="3559431" cy="3464537"/>
          </a:xfrm>
          <a:prstGeom prst="blockArc">
            <a:avLst>
              <a:gd name="adj1" fmla="val 10617103"/>
              <a:gd name="adj2" fmla="val 20543536"/>
              <a:gd name="adj3" fmla="val 6006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399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lock Arc 14">
            <a:extLst>
              <a:ext uri="{FF2B5EF4-FFF2-40B4-BE49-F238E27FC236}">
                <a16:creationId xmlns:a16="http://schemas.microsoft.com/office/drawing/2014/main" id="{B2E61F31-C727-8F46-C61B-C137DC9DEDFC}"/>
              </a:ext>
            </a:extLst>
          </p:cNvPr>
          <p:cNvSpPr/>
          <p:nvPr/>
        </p:nvSpPr>
        <p:spPr>
          <a:xfrm rot="585274">
            <a:off x="-811150" y="649923"/>
            <a:ext cx="13357304" cy="14136762"/>
          </a:xfrm>
          <a:prstGeom prst="blockArc">
            <a:avLst>
              <a:gd name="adj1" fmla="val 10617103"/>
              <a:gd name="adj2" fmla="val 20543536"/>
              <a:gd name="adj3" fmla="val 6006"/>
            </a:avLst>
          </a:prstGeom>
          <a:solidFill>
            <a:schemeClr val="accent2">
              <a:alpha val="251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BEE5A7-4730-B644-639D-E54DF4AC6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7FC6AC-0313-D3DC-3407-389BF4414E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7" y="1230923"/>
            <a:ext cx="9678564" cy="900331"/>
          </a:xfrm>
        </p:spPr>
        <p:txBody>
          <a:bodyPr/>
          <a:lstStyle/>
          <a:p>
            <a:pPr marL="0" marR="0"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Solutions of n x n systems</a:t>
            </a:r>
            <a:endParaRPr lang="en-US" sz="1800" b="1" dirty="0">
              <a:effectLst/>
              <a:latin typeface="+mj-lt"/>
              <a:ea typeface="Times New Roman" panose="02020603050405020304" pitchFamily="18" charset="0"/>
            </a:endParaRP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Gives the standard information about this (non-square systems are discussed later)</a:t>
            </a:r>
            <a:endParaRPr lang="en-US" sz="1800" b="1" dirty="0">
              <a:effectLst/>
              <a:ea typeface="Times New Roman" panose="02020603050405020304" pitchFamily="18" charset="0"/>
            </a:endParaRPr>
          </a:p>
          <a:p>
            <a:endParaRPr lang="en-US" b="1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E8F3660-5C56-92C4-5E4C-3649F8A9C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9" y="640078"/>
            <a:ext cx="5066602" cy="640082"/>
          </a:xfrm>
        </p:spPr>
        <p:txBody>
          <a:bodyPr/>
          <a:lstStyle/>
          <a:p>
            <a:r>
              <a:rPr lang="en-US" dirty="0"/>
              <a:t>CHAPTER 8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450337DB-9FB4-EB78-1E47-F1FCB1EBA08B}"/>
              </a:ext>
            </a:extLst>
          </p:cNvPr>
          <p:cNvSpPr txBox="1">
            <a:spLocks/>
          </p:cNvSpPr>
          <p:nvPr/>
        </p:nvSpPr>
        <p:spPr>
          <a:xfrm>
            <a:off x="548645" y="2341531"/>
            <a:ext cx="5066602" cy="640082"/>
          </a:xfrm>
          <a:prstGeom prst="rect">
            <a:avLst/>
          </a:prstGeom>
        </p:spPr>
        <p:txBody>
          <a:bodyPr vert="horz" lIns="91440" tIns="9144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all" spc="600" baseline="0">
                <a:solidFill>
                  <a:schemeClr val="tx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CHAPTER 9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B3C9B71-08B1-3E01-DA9C-DC50E5DF70BF}"/>
              </a:ext>
            </a:extLst>
          </p:cNvPr>
          <p:cNvSpPr txBox="1">
            <a:spLocks/>
          </p:cNvSpPr>
          <p:nvPr/>
        </p:nvSpPr>
        <p:spPr>
          <a:xfrm>
            <a:off x="548647" y="2672861"/>
            <a:ext cx="5066602" cy="1167618"/>
          </a:xfrm>
          <a:prstGeom prst="rect">
            <a:avLst/>
          </a:prstGeom>
        </p:spPr>
        <p:txBody>
          <a:bodyPr vert="horz" lIns="9144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EEE17CA-9EC0-6BD9-FB96-3071B37D9F2B}"/>
              </a:ext>
            </a:extLst>
          </p:cNvPr>
          <p:cNvSpPr txBox="1">
            <a:spLocks/>
          </p:cNvSpPr>
          <p:nvPr/>
        </p:nvSpPr>
        <p:spPr>
          <a:xfrm>
            <a:off x="548646" y="3510909"/>
            <a:ext cx="8718922" cy="2261381"/>
          </a:xfrm>
          <a:prstGeom prst="rect">
            <a:avLst/>
          </a:prstGeom>
        </p:spPr>
        <p:txBody>
          <a:bodyPr vert="horz" lIns="9144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Uses the fact that the j-</a:t>
            </a:r>
            <a:r>
              <a:rPr lang="en-US" sz="1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</a:t>
            </a:r>
            <a:r>
              <a:rPr lang="en-US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column of AB is A times the j-</a:t>
            </a:r>
            <a:r>
              <a:rPr lang="en-US" sz="1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</a:t>
            </a:r>
            <a:r>
              <a:rPr lang="en-US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column of B             </a:t>
            </a:r>
          </a:p>
          <a:p>
            <a:pPr marL="285750" marR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Goes through 3 x 3 determinants carefully and gives a reference for n x n</a:t>
            </a:r>
            <a:endParaRPr lang="en-US" sz="1800" b="1" dirty="0">
              <a:ea typeface="Times New Roman" panose="02020603050405020304" pitchFamily="18" charset="0"/>
            </a:endParaRPr>
          </a:p>
          <a:p>
            <a:pPr marL="285750" marR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Geometric description of bases in </a:t>
            </a:r>
            <a:r>
              <a:rPr lang="en-US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ℝ</a:t>
            </a:r>
            <a:r>
              <a:rPr lang="en-US" sz="18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3</a:t>
            </a:r>
            <a:endParaRPr lang="en-US" sz="1800" b="1" baseline="300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Then bases in </a:t>
            </a:r>
            <a:r>
              <a:rPr lang="en-US" sz="1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ℝ</a:t>
            </a:r>
            <a:r>
              <a:rPr lang="en-US" sz="1800" b="1" baseline="30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</a:t>
            </a:r>
            <a:endParaRPr lang="en-US" sz="1800" b="1" dirty="0">
              <a:effectLst/>
              <a:ea typeface="Times New Roman" panose="02020603050405020304" pitchFamily="18" charset="0"/>
            </a:endParaRPr>
          </a:p>
          <a:p>
            <a:pPr marL="285750" marR="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indent="-285750">
              <a:buFont typeface="Arial" panose="020B0604020202020204" pitchFamily="34" charset="0"/>
              <a:buChar char="•"/>
            </a:pPr>
            <a:endParaRPr lang="en-US" sz="1800" dirty="0">
              <a:effectLst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E36699-8BB4-021A-B27F-A4D43017E19F}"/>
              </a:ext>
            </a:extLst>
          </p:cNvPr>
          <p:cNvSpPr txBox="1"/>
          <p:nvPr/>
        </p:nvSpPr>
        <p:spPr>
          <a:xfrm>
            <a:off x="548645" y="2935708"/>
            <a:ext cx="10452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Determinants and inverses of n x n matrices, and linear coordinate systems in </a:t>
            </a:r>
            <a:r>
              <a:rPr lang="en-US" sz="1800" kern="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ℝ</a:t>
            </a:r>
            <a:r>
              <a:rPr lang="en-US" sz="1800" kern="0" baseline="30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400" dirty="0">
                <a:effectLst/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813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EE5BA-1106-73F1-7FFB-145DC0D19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A58EB-BC03-AD18-C945-328E06D5C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29B2DF-8852-3B80-A237-2F91D6946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820" y="1460514"/>
            <a:ext cx="11170073" cy="202192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Examples of diagonalization of 3 x 3 with distinct eigenvalues, 3 x 3 with double eigenvalue that has nonparallel eigenvectors, and similarly for 4 x 4  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Example of </a:t>
            </a:r>
            <a:r>
              <a:rPr lang="en-US" sz="1800" b="1" kern="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nondiagonalizable</a:t>
            </a:r>
            <a:r>
              <a:rPr lang="en-US" sz="1800" b="1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3 x 3 and an example where we can't yet decide diagonalizability.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Introduces the contrapositive</a:t>
            </a:r>
          </a:p>
        </p:txBody>
      </p:sp>
      <p:sp>
        <p:nvSpPr>
          <p:cNvPr id="19" name="Block Arc 18">
            <a:extLst>
              <a:ext uri="{FF2B5EF4-FFF2-40B4-BE49-F238E27FC236}">
                <a16:creationId xmlns:a16="http://schemas.microsoft.com/office/drawing/2014/main" id="{F130ACE6-C50C-91A8-C111-A7E08B2E6149}"/>
              </a:ext>
            </a:extLst>
          </p:cNvPr>
          <p:cNvSpPr/>
          <p:nvPr/>
        </p:nvSpPr>
        <p:spPr>
          <a:xfrm rot="585274">
            <a:off x="599401" y="128571"/>
            <a:ext cx="2865197" cy="2644825"/>
          </a:xfrm>
          <a:prstGeom prst="blockArc">
            <a:avLst>
              <a:gd name="adj1" fmla="val 10512473"/>
              <a:gd name="adj2" fmla="val 20436006"/>
              <a:gd name="adj3" fmla="val 10679"/>
            </a:avLst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4D685F7-0771-027C-E490-F20B62F00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10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77C90F-685E-C088-AE54-D2083701C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836" y="3677261"/>
            <a:ext cx="8540328" cy="2721446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82326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22A87-6DDA-2B6B-DACA-E4CE72F39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lock Arc 10">
            <a:extLst>
              <a:ext uri="{FF2B5EF4-FFF2-40B4-BE49-F238E27FC236}">
                <a16:creationId xmlns:a16="http://schemas.microsoft.com/office/drawing/2014/main" id="{B9C03814-6456-4693-2CF6-D468582F22C4}"/>
              </a:ext>
            </a:extLst>
          </p:cNvPr>
          <p:cNvSpPr/>
          <p:nvPr/>
        </p:nvSpPr>
        <p:spPr>
          <a:xfrm rot="585274">
            <a:off x="-1034397" y="-87874"/>
            <a:ext cx="13856238" cy="15154625"/>
          </a:xfrm>
          <a:prstGeom prst="blockArc">
            <a:avLst>
              <a:gd name="adj1" fmla="val 10617103"/>
              <a:gd name="adj2" fmla="val 20543536"/>
              <a:gd name="adj3" fmla="val 6006"/>
            </a:avLst>
          </a:prstGeom>
          <a:solidFill>
            <a:schemeClr val="accent2">
              <a:alpha val="2530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F36514-EF6A-8FC8-E840-D5DF13784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4EE8E6C-CBF6-F8C8-B365-273CCBFB1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422031"/>
            <a:ext cx="10794856" cy="448131"/>
          </a:xfrm>
        </p:spPr>
        <p:txBody>
          <a:bodyPr>
            <a:normAutofit/>
          </a:bodyPr>
          <a:lstStyle/>
          <a:p>
            <a:r>
              <a:rPr lang="en-US" sz="2400" dirty="0"/>
              <a:t>CHAPTER 11: LINEARITY AND INDEPENDENCE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6488E6-0FE0-30DD-B5EC-54B52D67F7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6" y="1281514"/>
            <a:ext cx="10690153" cy="5576485"/>
          </a:xfrm>
        </p:spPr>
        <p:txBody>
          <a:bodyPr/>
          <a:lstStyle/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Goal of this chapter is to prove the general statements about 3 x 3 and    4 x 4 diagonalization that are suggested by the examples in Chapter 10</a:t>
            </a:r>
            <a:endParaRPr lang="en-US" sz="2000" b="1" dirty="0">
              <a:effectLst/>
              <a:latin typeface="+mj-lt"/>
              <a:ea typeface="Times New Roman" panose="02020603050405020304" pitchFamily="18" charset="0"/>
            </a:endParaRP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Proves that multiplication of a vector by A preserves addition and scalar multiplication</a:t>
            </a:r>
            <a:endParaRPr lang="en-US" sz="2000" b="1" dirty="0">
              <a:effectLst/>
              <a:ea typeface="Times New Roman" panose="02020603050405020304" pitchFamily="18" charset="0"/>
            </a:endParaRP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Introduces linear independence</a:t>
            </a:r>
            <a:endParaRPr lang="en-US" sz="2000" b="1" dirty="0">
              <a:effectLst/>
              <a:ea typeface="Times New Roman" panose="02020603050405020304" pitchFamily="18" charset="0"/>
            </a:endParaRP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Uses these two ingredients to prove that a 3 x 3 with distinct eigenvalues is diagonalizable, and similarly for 4 x 4.  Then students are asked for 5 x 5 on homework</a:t>
            </a:r>
            <a:endParaRPr lang="en-US" sz="2000" b="1" dirty="0">
              <a:effectLst/>
              <a:ea typeface="Times New Roman" panose="02020603050405020304" pitchFamily="18" charset="0"/>
            </a:endParaRP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Also uses these ingredients to prove that a 3 x 3 with a double eigenvalue that has a nonparallel pair of eigenvectors is diagonalizable. Then students are asked for the corresponding 4 x 4 case on homework, and also for two double eigenvalues with nonparallel pairs of eigenvectors</a:t>
            </a:r>
            <a:endParaRPr lang="en-US" sz="2000" b="1" dirty="0">
              <a:effectLst/>
              <a:ea typeface="Times New Roman" panose="02020603050405020304" pitchFamily="18" charset="0"/>
            </a:endParaRP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Chapter concludes with two 4 x 4 examples where we can't yet decide about diagonalizability.  This sets the stage for the next chapter, on subspaces</a:t>
            </a:r>
            <a:endParaRPr lang="en-US" sz="2000" b="1" dirty="0">
              <a:effectLst/>
              <a:ea typeface="Times New Roman" panose="02020603050405020304" pitchFamily="18" charset="0"/>
            </a:endParaRP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END OF SECOND SUBARC</a:t>
            </a:r>
            <a:endParaRPr lang="en-US" sz="2000" b="1" dirty="0">
              <a:effectLst/>
              <a:latin typeface="+mj-lt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87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6C5B13-62F0-A098-5C34-1551E9566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428F64-8BF7-0EAB-304C-1BDA0B484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94309" y="3494666"/>
            <a:ext cx="6403378" cy="2320917"/>
          </a:xfrm>
        </p:spPr>
        <p:txBody>
          <a:bodyPr/>
          <a:lstStyle/>
          <a:p>
            <a:r>
              <a:rPr lang="en-US" sz="3200" b="1" kern="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 x n diagonalization</a:t>
            </a:r>
          </a:p>
          <a:p>
            <a:endParaRPr lang="en-US" sz="2000" b="1" kern="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0" i="0" dirty="0">
                <a:solidFill>
                  <a:srgbClr val="000000"/>
                </a:solidFill>
                <a:effectLst/>
              </a:rPr>
              <a:t>The third subarc completes the account of diagonalization, using the theory of subspaces</a:t>
            </a:r>
            <a:endParaRPr lang="en-US" sz="2000" b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76EA18-FB87-F2B6-2CA2-B1283BF9A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8052" y="-1006897"/>
            <a:ext cx="7555891" cy="4151959"/>
          </a:xfrm>
        </p:spPr>
        <p:txBody>
          <a:bodyPr/>
          <a:lstStyle/>
          <a:p>
            <a:r>
              <a:rPr lang="en-US" sz="4700" dirty="0"/>
              <a:t>third subarc:</a:t>
            </a:r>
          </a:p>
        </p:txBody>
      </p:sp>
      <p:sp>
        <p:nvSpPr>
          <p:cNvPr id="2" name="Block Arc 1">
            <a:extLst>
              <a:ext uri="{FF2B5EF4-FFF2-40B4-BE49-F238E27FC236}">
                <a16:creationId xmlns:a16="http://schemas.microsoft.com/office/drawing/2014/main" id="{A91E6FE8-830D-9BDD-9529-65E3CB076120}"/>
              </a:ext>
            </a:extLst>
          </p:cNvPr>
          <p:cNvSpPr/>
          <p:nvPr/>
        </p:nvSpPr>
        <p:spPr>
          <a:xfrm rot="570502">
            <a:off x="4316282" y="524713"/>
            <a:ext cx="3559431" cy="3464537"/>
          </a:xfrm>
          <a:prstGeom prst="blockArc">
            <a:avLst>
              <a:gd name="adj1" fmla="val 10617103"/>
              <a:gd name="adj2" fmla="val 20543536"/>
              <a:gd name="adj3" fmla="val 600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255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D4493-076B-646C-632C-C4850D176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222" y="968326"/>
            <a:ext cx="4533398" cy="708074"/>
          </a:xfrm>
        </p:spPr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24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Obstacles to learning linear algebra:</a:t>
            </a:r>
            <a:endParaRPr lang="en-US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84734-115E-C400-33C5-37064FF17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222" y="1824056"/>
            <a:ext cx="4533398" cy="3108960"/>
          </a:xfrm>
        </p:spPr>
        <p:txBody>
          <a:bodyPr/>
          <a:lstStyle/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Conceptual thinking is mandatory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Words and sentences are as important as equations</a:t>
            </a:r>
            <a:endParaRPr lang="en-US" sz="1600" i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Vocabulary</a:t>
            </a:r>
            <a:endParaRPr lang="en-US" sz="1600" i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Proofs</a:t>
            </a:r>
            <a:endParaRPr lang="en-US" sz="1600" i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Information overload</a:t>
            </a:r>
            <a:endParaRPr lang="en-US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Notation</a:t>
            </a:r>
            <a:endParaRPr lang="en-US" b="1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Set theory</a:t>
            </a:r>
            <a:endParaRPr lang="en-US" sz="1600" i="1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double indices</a:t>
            </a:r>
            <a:endParaRPr lang="en-US" sz="1600" i="1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Hard to know what the purpose of the concepts is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4DA9C-4770-ABC3-9345-F7D974B2F12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29C627E-B847-A2B2-2720-D04779B211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4550" b="45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4953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888C1-B8CC-C811-418D-DEA07A767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lock Arc 14">
            <a:extLst>
              <a:ext uri="{FF2B5EF4-FFF2-40B4-BE49-F238E27FC236}">
                <a16:creationId xmlns:a16="http://schemas.microsoft.com/office/drawing/2014/main" id="{6E3B3F7E-FB1D-5206-F67E-2E3FBF74202A}"/>
              </a:ext>
            </a:extLst>
          </p:cNvPr>
          <p:cNvSpPr/>
          <p:nvPr/>
        </p:nvSpPr>
        <p:spPr>
          <a:xfrm rot="585274">
            <a:off x="469010" y="678059"/>
            <a:ext cx="13357304" cy="14136762"/>
          </a:xfrm>
          <a:prstGeom prst="blockArc">
            <a:avLst>
              <a:gd name="adj1" fmla="val 10617103"/>
              <a:gd name="adj2" fmla="val 20543536"/>
              <a:gd name="adj3" fmla="val 6006"/>
            </a:avLst>
          </a:prstGeom>
          <a:solidFill>
            <a:schemeClr val="accent3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6661C1-CE83-851E-8390-7F4EEF8C2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9D22FA-15EA-9590-A99C-D56C53BDBB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6" y="1230923"/>
            <a:ext cx="10936217" cy="5115013"/>
          </a:xfrm>
        </p:spPr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Introducing the concept of subspace, selling it, and applying it to diagonalization</a:t>
            </a: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Definition of subspace and main examples, including eigenspaces</a:t>
            </a:r>
            <a:endParaRPr lang="en-US" sz="1800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Classification of subspaces of </a:t>
            </a:r>
            <a:r>
              <a:rPr lang="en-US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ℝ</a:t>
            </a:r>
            <a:r>
              <a:rPr lang="en-US" sz="18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2</a:t>
            </a:r>
            <a:endParaRPr lang="en-US" sz="1800" b="1" baseline="300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Linear combinations and their relation to linear independence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Classification of subspaces of </a:t>
            </a:r>
            <a:r>
              <a:rPr lang="en-US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ℝ</a:t>
            </a:r>
            <a:r>
              <a:rPr lang="en-US" sz="18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3</a:t>
            </a:r>
            <a:endParaRPr lang="en-US" sz="1800" b="1" baseline="300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Basis and dimension (the explanation of why dimension is well-defined is later, Chapter 14)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Brief description of applications to data science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Application to diagonalization: 5 x 5 with 2- and 3- dimensional eigenspaces, with similar examples for homework</a:t>
            </a: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Then I </a:t>
            </a:r>
            <a:r>
              <a:rPr lang="en-US" sz="1800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say: These i</a:t>
            </a:r>
            <a:r>
              <a:rPr lang="en-US" sz="18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deas can be used to show</a:t>
            </a:r>
            <a:r>
              <a:rPr lang="en-US" sz="18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</a:t>
            </a:r>
            <a:r>
              <a:rPr lang="en-US" sz="18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(*) If the dimensions of the eigenspaces add to n then A is diagonalizable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Aft>
                <a:spcPts val="800"/>
              </a:spcAft>
            </a:pPr>
            <a:endParaRPr lang="en-US" sz="1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b="1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4507DD1-E512-134A-7F8C-22F837942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9" y="640078"/>
            <a:ext cx="10936214" cy="640082"/>
          </a:xfrm>
        </p:spPr>
        <p:txBody>
          <a:bodyPr/>
          <a:lstStyle/>
          <a:p>
            <a:r>
              <a:rPr lang="en-US" dirty="0"/>
              <a:t>CHAPTER 12: subspaces pt. 1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8D49AD3-8F79-7C81-04D5-B1360E9E55A3}"/>
              </a:ext>
            </a:extLst>
          </p:cNvPr>
          <p:cNvSpPr txBox="1">
            <a:spLocks/>
          </p:cNvSpPr>
          <p:nvPr/>
        </p:nvSpPr>
        <p:spPr>
          <a:xfrm>
            <a:off x="548647" y="2672861"/>
            <a:ext cx="5066602" cy="1167618"/>
          </a:xfrm>
          <a:prstGeom prst="rect">
            <a:avLst/>
          </a:prstGeom>
        </p:spPr>
        <p:txBody>
          <a:bodyPr vert="horz" lIns="9144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489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lock Arc 14">
            <a:extLst>
              <a:ext uri="{FF2B5EF4-FFF2-40B4-BE49-F238E27FC236}">
                <a16:creationId xmlns:a16="http://schemas.microsoft.com/office/drawing/2014/main" id="{529CFE4D-76FD-4AB0-E555-97CFD490CB3D}"/>
              </a:ext>
            </a:extLst>
          </p:cNvPr>
          <p:cNvSpPr/>
          <p:nvPr/>
        </p:nvSpPr>
        <p:spPr>
          <a:xfrm>
            <a:off x="-1384027" y="2934469"/>
            <a:ext cx="8679766" cy="8629624"/>
          </a:xfrm>
          <a:prstGeom prst="blockArc">
            <a:avLst>
              <a:gd name="adj1" fmla="val 10800000"/>
              <a:gd name="adj2" fmla="val 21411174"/>
              <a:gd name="adj3" fmla="val 8046"/>
            </a:avLst>
          </a:prstGeom>
          <a:solidFill>
            <a:schemeClr val="accent3">
              <a:alpha val="637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C1D6D8-E488-FF9B-4105-04D7F0FC7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783C81-370D-1F02-5E64-2F975723DB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8074" y="1111874"/>
            <a:ext cx="5010725" cy="2167128"/>
          </a:xfrm>
        </p:spPr>
        <p:txBody>
          <a:bodyPr/>
          <a:lstStyle/>
          <a:p>
            <a:r>
              <a:rPr lang="en-US" sz="1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Chapter 14 gives the proof of (**) and uses it to complete the diagonalization story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Shows dimension </a:t>
            </a:r>
            <a:r>
              <a:rPr lang="en-US" sz="1800" b="1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is well-defined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chapter concludes by introducing the concept of span and using it, together with facts from earlier in the chapter, to prove that every subspace of </a:t>
            </a:r>
            <a:r>
              <a:rPr lang="en-US" sz="1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ℝ</a:t>
            </a:r>
            <a:r>
              <a:rPr lang="en-US" sz="1800" b="1" baseline="30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</a:t>
            </a:r>
            <a:r>
              <a:rPr lang="en-US" sz="1800" b="1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has a basis</a:t>
            </a:r>
            <a:endParaRPr lang="en-US" sz="1800" b="1" baseline="300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9A7CE5-531F-1104-87A6-1F99F9AADB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8074" y="542492"/>
            <a:ext cx="5010727" cy="419384"/>
          </a:xfrm>
        </p:spPr>
        <p:txBody>
          <a:bodyPr/>
          <a:lstStyle/>
          <a:p>
            <a:r>
              <a:rPr lang="en-US" dirty="0">
                <a:latin typeface="+mj-lt"/>
              </a:rPr>
              <a:t>Chapter 14: subspaces pt. 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A542EE-534C-07B7-3613-8099C2CDF7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1261872"/>
            <a:ext cx="5110276" cy="4951890"/>
          </a:xfrm>
        </p:spPr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It remains to show the converse of (*)  </a:t>
            </a: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key ingredient for thi</a:t>
            </a:r>
            <a:r>
              <a:rPr lang="en-US" sz="1800" b="1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 is:  </a:t>
            </a: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en-US" sz="1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(**) A subspace with dimension k can't have a linearly independent subset with more that k elements</a:t>
            </a:r>
            <a:endParaRPr lang="en-US" sz="18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 prepare for this, </a:t>
            </a:r>
            <a:r>
              <a:rPr lang="en-US" sz="2000" b="1" kern="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CHAPTER 13 </a:t>
            </a:r>
            <a:r>
              <a:rPr lang="en-US" sz="1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discusses non-square linear systems, divided into two types, wide and tall </a:t>
            </a: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The fact needed for (**) is that a wide homogeneous system has nonzero solutions</a:t>
            </a:r>
            <a:endParaRPr lang="en-US" sz="18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771FAA-57F9-F7C2-22D5-55CB57955362}"/>
              </a:ext>
            </a:extLst>
          </p:cNvPr>
          <p:cNvSpPr/>
          <p:nvPr/>
        </p:nvSpPr>
        <p:spPr>
          <a:xfrm>
            <a:off x="6228074" y="3429000"/>
            <a:ext cx="5010725" cy="20116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</a:pPr>
            <a:r>
              <a:rPr lang="en-US" sz="2400" kern="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END OF THE </a:t>
            </a:r>
          </a:p>
          <a:p>
            <a:pPr marL="0" marR="0" algn="ctr">
              <a:lnSpc>
                <a:spcPct val="115000"/>
              </a:lnSpc>
              <a:spcAft>
                <a:spcPts val="800"/>
              </a:spcAft>
            </a:pPr>
            <a:r>
              <a:rPr lang="en-US" sz="2400" kern="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THIRD SUBARC;</a:t>
            </a:r>
          </a:p>
          <a:p>
            <a:pPr marL="0" marR="0" algn="ctr">
              <a:lnSpc>
                <a:spcPct val="115000"/>
              </a:lnSpc>
              <a:spcAft>
                <a:spcPts val="800"/>
              </a:spcAft>
            </a:pPr>
            <a:r>
              <a:rPr lang="en-US" sz="2400" kern="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FIRST ARC COMPLETE</a:t>
            </a:r>
            <a:endParaRPr lang="en-US" sz="24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26ADE3-8052-4705-758E-158C5EF66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739" y="5455231"/>
            <a:ext cx="3536148" cy="140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26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938628-47FB-E080-4448-5D35B45E2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45287F-5539-7549-F236-A38F2CBA8C6F}"/>
              </a:ext>
            </a:extLst>
          </p:cNvPr>
          <p:cNvSpPr txBox="1"/>
          <p:nvPr/>
        </p:nvSpPr>
        <p:spPr>
          <a:xfrm>
            <a:off x="1555750" y="1497287"/>
            <a:ext cx="9080500" cy="2935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000" kern="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next two chapters apply the concepts already developed to complete the first-semester material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Chapter 15 </a:t>
            </a:r>
            <a:r>
              <a:rPr lang="en-US" sz="20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gives the definition of rank and its properties </a:t>
            </a:r>
          </a:p>
          <a:p>
            <a:pPr marR="0">
              <a:lnSpc>
                <a:spcPct val="115000"/>
              </a:lnSpc>
              <a:spcAft>
                <a:spcPts val="800"/>
              </a:spcAft>
            </a:pPr>
            <a:endParaRPr lang="en-US" sz="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Chapter 16 </a:t>
            </a:r>
            <a:r>
              <a:rPr lang="en-US" sz="20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is an account of vector spaces, with applications to linear differential equations</a:t>
            </a:r>
            <a:endParaRPr lang="en-US" sz="2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32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32F1344-4B4E-6951-A2B9-A05514D33C6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22865" r="22865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B8553-8F67-423B-9C20-58799784BF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3B142E-E3ED-9AE8-DE68-2086E764C87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79577" y="2319603"/>
            <a:ext cx="6538723" cy="252046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0000"/>
                </a:solidFill>
                <a:effectLst/>
              </a:rPr>
              <a:t>Eigenvalues early, starting with 2 x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0000"/>
                </a:solidFill>
                <a:effectLst/>
              </a:rPr>
              <a:t>Bases before linear independence before linear combinations before span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0000"/>
                </a:solidFill>
                <a:effectLst/>
              </a:rPr>
              <a:t>Subspaces late, when there's a convincing application for them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6C446C-6583-5C8D-A2A0-3F06B4054DE8}"/>
              </a:ext>
            </a:extLst>
          </p:cNvPr>
          <p:cNvSpPr txBox="1"/>
          <p:nvPr/>
        </p:nvSpPr>
        <p:spPr>
          <a:xfrm>
            <a:off x="2889504" y="380611"/>
            <a:ext cx="8686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Quick summary of the organizing principles of the first semester:</a:t>
            </a:r>
          </a:p>
        </p:txBody>
      </p:sp>
    </p:spTree>
    <p:extLst>
      <p:ext uri="{BB962C8B-B14F-4D97-AF65-F5344CB8AC3E}">
        <p14:creationId xmlns:p14="http://schemas.microsoft.com/office/powerpoint/2010/main" val="2842414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8F00B0-4283-2DBB-02ED-27A069A59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FB0DAAEC-3AF0-3C84-E543-C0EA091FED2C}"/>
              </a:ext>
            </a:extLst>
          </p:cNvPr>
          <p:cNvSpPr txBox="1">
            <a:spLocks/>
          </p:cNvSpPr>
          <p:nvPr/>
        </p:nvSpPr>
        <p:spPr>
          <a:xfrm>
            <a:off x="2293495" y="1723869"/>
            <a:ext cx="8154649" cy="3908079"/>
          </a:xfrm>
          <a:prstGeom prst="rect">
            <a:avLst/>
          </a:prstGeom>
        </p:spPr>
        <p:txBody>
          <a:bodyPr vert="horz" lIns="9144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dirty="0">
                <a:latin typeface="+mj-lt"/>
              </a:rPr>
              <a:t>Avoiding obstacles from language</a:t>
            </a:r>
          </a:p>
          <a:p>
            <a:endParaRPr lang="en-US" sz="2800" dirty="0"/>
          </a:p>
          <a:p>
            <a:endParaRPr lang="en-US" sz="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7716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79BE6-046D-8C83-5B6C-912C86C2F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61174F-E204-A831-FC0C-70DA36F03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4317028" cy="770268"/>
          </a:xfrm>
        </p:spPr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dirty="0"/>
              <a:t>Example</a:t>
            </a:r>
            <a:br>
              <a:rPr lang="en-US" dirty="0"/>
            </a:br>
            <a:r>
              <a:rPr lang="en-US" sz="32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215879-7B02-CF82-FA98-B05D2EED647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85844" y="642880"/>
            <a:ext cx="5783472" cy="557368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This requires significant unpacking:</a:t>
            </a:r>
            <a:endParaRPr lang="en-US" sz="18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"one" here (but not always) means at least one</a:t>
            </a:r>
            <a:endParaRPr lang="en-US" sz="18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b="1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he zero vector plays a special role: it's a multiple of every vector but no nonzero vector is a multiple of it</a:t>
            </a:r>
            <a:endParaRPr lang="en-US" sz="18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definition I use is:</a:t>
            </a:r>
            <a:endParaRPr lang="en-US" sz="18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D09A6D-33BB-B950-ACD1-C699123CEA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D82865D7-A4AE-D9C0-A5FA-66BA65FABC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372" b="4372"/>
          <a:stretch>
            <a:fillRect/>
          </a:stretch>
        </p:blipFill>
        <p:spPr/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D2773B-707D-AF29-EE41-AD096A109592}"/>
                  </a:ext>
                </a:extLst>
              </p:cNvPr>
              <p:cNvSpPr txBox="1"/>
              <p:nvPr/>
            </p:nvSpPr>
            <p:spPr>
              <a:xfrm>
                <a:off x="548648" y="1239864"/>
                <a:ext cx="4899409" cy="15301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>
                  <a:lnSpc>
                    <a:spcPct val="115000"/>
                  </a:lnSpc>
                  <a:spcAft>
                    <a:spcPts val="800"/>
                  </a:spcAft>
                  <a:buNone/>
                </a:pPr>
                <a:r>
                  <a:rPr lang="en-US" sz="1800" kern="0" dirty="0">
                    <a:solidFill>
                      <a:srgbClr val="000000"/>
                    </a:solidFill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standard way to define parallel vectors is:</a:t>
                </a:r>
                <a:endParaRPr lang="en-US" sz="18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15000"/>
                  </a:lnSpc>
                  <a:spcAft>
                    <a:spcPts val="800"/>
                  </a:spcAft>
                  <a:buNone/>
                </a:pPr>
                <a:r>
                  <a:rPr lang="en-US" sz="1800" kern="0" dirty="0">
                    <a:solidFill>
                      <a:srgbClr val="000000"/>
                    </a:solidFill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Two vectors are parallel </a:t>
                </a:r>
                <a14:m>
                  <m:oMath xmlns:m="http://schemas.openxmlformats.org/officeDocument/2006/math"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⟺ </m:t>
                    </m:r>
                  </m:oMath>
                </a14:m>
                <a:r>
                  <a:rPr lang="en-US" sz="1800" kern="0" dirty="0">
                    <a:solidFill>
                      <a:srgbClr val="000000"/>
                    </a:solidFill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one of them is a multiple of the other.</a:t>
                </a:r>
                <a:endParaRPr lang="en-US" sz="18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D2773B-707D-AF29-EE41-AD096A109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8" y="1239864"/>
                <a:ext cx="4899409" cy="1530162"/>
              </a:xfrm>
              <a:prstGeom prst="rect">
                <a:avLst/>
              </a:prstGeom>
              <a:blipFill>
                <a:blip r:embed="rId3"/>
                <a:stretch>
                  <a:fillRect l="-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9EE9568D-840E-49B7-F1A4-56BF925FB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993" y="3673098"/>
            <a:ext cx="6484390" cy="18416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B49878B-ADE1-755E-4811-B85BC73A6345}"/>
              </a:ext>
            </a:extLst>
          </p:cNvPr>
          <p:cNvSpPr txBox="1"/>
          <p:nvPr/>
        </p:nvSpPr>
        <p:spPr>
          <a:xfrm>
            <a:off x="384049" y="4417807"/>
            <a:ext cx="4317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Segoe Print" panose="02000800000000000000" pitchFamily="2" charset="0"/>
              </a:rPr>
              <a:t>When in doubt,</a:t>
            </a:r>
          </a:p>
          <a:p>
            <a:r>
              <a:rPr lang="en-US" sz="3600" dirty="0">
                <a:latin typeface="Segoe Print" panose="02000800000000000000" pitchFamily="2" charset="0"/>
              </a:rPr>
              <a:t>spell it out!</a:t>
            </a:r>
          </a:p>
        </p:txBody>
      </p:sp>
    </p:spTree>
    <p:extLst>
      <p:ext uri="{BB962C8B-B14F-4D97-AF65-F5344CB8AC3E}">
        <p14:creationId xmlns:p14="http://schemas.microsoft.com/office/powerpoint/2010/main" val="251921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928432-1837-EDB0-E647-21D874244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575752-B3AF-5A3F-A3AD-9C9077A53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26</a:t>
            </a:fld>
            <a:endParaRPr lang="en-US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1DE8AA5C-0DE8-8872-9943-17DD96CB7C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3115" y="652919"/>
            <a:ext cx="10746884" cy="490454"/>
          </a:xfrm>
        </p:spPr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20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Even the word "true" has a technical meaning in mathematics:</a:t>
            </a:r>
            <a:endParaRPr lang="en-US" sz="2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C85C01-E488-9098-843C-79FB3DCAB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915" y="1209241"/>
            <a:ext cx="6878170" cy="51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45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0C1B78-BD23-3355-6B2C-C6F0E1CAF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197726-7C95-F7FD-EF8D-AB69A60996A4}"/>
              </a:ext>
            </a:extLst>
          </p:cNvPr>
          <p:cNvSpPr/>
          <p:nvPr/>
        </p:nvSpPr>
        <p:spPr>
          <a:xfrm>
            <a:off x="857573" y="684927"/>
            <a:ext cx="10476854" cy="54881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705072-C20F-6FF4-214E-04DAEA42BD2C}"/>
              </a:ext>
            </a:extLst>
          </p:cNvPr>
          <p:cNvSpPr txBox="1"/>
          <p:nvPr/>
        </p:nvSpPr>
        <p:spPr>
          <a:xfrm>
            <a:off x="1496567" y="983546"/>
            <a:ext cx="9321250" cy="450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 don't use quantifiers.  Instead of saying “Every matrix with distinct eigenvalues is diagonalizable” I say “If a matrix has distinct eigenvalues, then it's diagonalizable”</a:t>
            </a:r>
            <a:endParaRPr lang="en-US" sz="20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point is that to prove a “For every” statement we have to first translate it into an if-then statement, which would add to the number of things the students have to remember </a:t>
            </a:r>
            <a:endParaRPr lang="en-US" sz="20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Set theoretic language and symbolism can also be an obstacle.  I only use it for working with vector spaces</a:t>
            </a:r>
            <a:endParaRPr lang="en-US" sz="20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 don't use double indices or sigma notation</a:t>
            </a:r>
            <a:endParaRPr lang="en-US" sz="20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517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A0D43F-3FE4-F659-73B4-CDE635346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FAD6C7BF-0E24-50B1-008C-CC096B4F136E}"/>
              </a:ext>
            </a:extLst>
          </p:cNvPr>
          <p:cNvSpPr/>
          <p:nvPr/>
        </p:nvSpPr>
        <p:spPr>
          <a:xfrm>
            <a:off x="0" y="1"/>
            <a:ext cx="3531856" cy="6857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5D09E3-9107-DE1B-2DD1-D3B9BAAB9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685" y="806932"/>
            <a:ext cx="8086404" cy="21499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785961-F0FA-4C9A-3165-85AA8DBF7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877" y="2742080"/>
            <a:ext cx="7782020" cy="303174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72339-3B39-53F9-06E5-600F44FF4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90F462-2893-C11F-712B-3886DCF551E5}"/>
              </a:ext>
            </a:extLst>
          </p:cNvPr>
          <p:cNvSpPr txBox="1"/>
          <p:nvPr/>
        </p:nvSpPr>
        <p:spPr>
          <a:xfrm>
            <a:off x="126960" y="428638"/>
            <a:ext cx="34361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Conversational</a:t>
            </a:r>
          </a:p>
          <a:p>
            <a:r>
              <a:rPr lang="en-US" sz="2800" dirty="0">
                <a:latin typeface="+mj-lt"/>
              </a:rPr>
              <a:t>tone,</a:t>
            </a:r>
          </a:p>
          <a:p>
            <a:r>
              <a:rPr lang="en-US" sz="2800" i="1" dirty="0">
                <a:latin typeface="+mj-lt"/>
              </a:rPr>
              <a:t>not professorial</a:t>
            </a:r>
          </a:p>
          <a:p>
            <a:r>
              <a:rPr lang="en-US" sz="2800" i="1" dirty="0">
                <a:latin typeface="+mj-lt"/>
              </a:rPr>
              <a:t>tone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EB8E8EC-7446-41F4-CEC9-39EA4C2DE7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37" y="2299210"/>
            <a:ext cx="3586031" cy="3321797"/>
          </a:xfrm>
          <a:prstGeom prst="rect">
            <a:avLst/>
          </a:prstGeom>
          <a:ln w="41275">
            <a:noFill/>
          </a:ln>
          <a:effectLst>
            <a:softEdge rad="201229"/>
          </a:effec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881BC1F-A378-C9E5-425A-045300FC0AE9}"/>
              </a:ext>
            </a:extLst>
          </p:cNvPr>
          <p:cNvSpPr txBox="1"/>
          <p:nvPr/>
        </p:nvSpPr>
        <p:spPr>
          <a:xfrm>
            <a:off x="3968618" y="674134"/>
            <a:ext cx="7587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Section 1.1: 2 x 2 systems of linear equations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A293994-2354-0C96-A64F-47D9848696AB}"/>
              </a:ext>
            </a:extLst>
          </p:cNvPr>
          <p:cNvSpPr txBox="1"/>
          <p:nvPr/>
        </p:nvSpPr>
        <p:spPr>
          <a:xfrm>
            <a:off x="3968618" y="2788370"/>
            <a:ext cx="758788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Section 11.4: Six ways to think about a system of linear equations</a:t>
            </a:r>
          </a:p>
        </p:txBody>
      </p:sp>
    </p:spTree>
    <p:extLst>
      <p:ext uri="{BB962C8B-B14F-4D97-AF65-F5344CB8AC3E}">
        <p14:creationId xmlns:p14="http://schemas.microsoft.com/office/powerpoint/2010/main" val="664919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5132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C28A5D-6DF4-C5F8-509A-4A45E64B6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E9A6DE-26EA-973F-D10B-E5152E1FE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8" y="640079"/>
            <a:ext cx="4056192" cy="3737921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sz="2000" dirty="0"/>
              <a:t>AN INTRODUCTORY TEXTBOOK AIMED AT STUDENTS, NOT PROFESSORS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45620-B078-5467-1F61-C930F28AAE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rot="16200000">
            <a:off x="11659214" y="6325209"/>
            <a:ext cx="681526" cy="38405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44A69D-2BBF-5746-3211-D64B7FA570ED}"/>
              </a:ext>
            </a:extLst>
          </p:cNvPr>
          <p:cNvSpPr/>
          <p:nvPr/>
        </p:nvSpPr>
        <p:spPr>
          <a:xfrm>
            <a:off x="5159829" y="0"/>
            <a:ext cx="6648118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D59594-32E1-C50E-3EED-010B405D0A83}"/>
              </a:ext>
            </a:extLst>
          </p:cNvPr>
          <p:cNvSpPr txBox="1"/>
          <p:nvPr/>
        </p:nvSpPr>
        <p:spPr>
          <a:xfrm>
            <a:off x="5159829" y="0"/>
            <a:ext cx="66481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+mj-lt"/>
              </a:rPr>
              <a:t>LINEAR ALGEBRA   FOR     STUDENTS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0E5947-4D7C-1ACA-3F38-8A220B979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5" y="2706915"/>
            <a:ext cx="4107389" cy="269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30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BE1B3-474F-D110-BAD7-4D78EBC83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20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Typical organization of a linear algebra textbook</a:t>
            </a:r>
            <a:endParaRPr lang="en-US" sz="2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A9125-83DF-A70A-A024-4E849963BA4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89419" y="640077"/>
            <a:ext cx="6249382" cy="5573685"/>
          </a:xfrm>
        </p:spPr>
        <p:txBody>
          <a:bodyPr/>
          <a:lstStyle/>
          <a:p>
            <a:pPr marL="0" marR="0">
              <a:spcBef>
                <a:spcPts val="0"/>
              </a:spcBef>
            </a:pPr>
            <a:endParaRPr lang="en-US" sz="2000" b="1" kern="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</a:pPr>
            <a:r>
              <a:rPr lang="en-US" sz="20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Early chapter on systems of linear equations</a:t>
            </a:r>
          </a:p>
          <a:p>
            <a:pPr marL="0" marR="0">
              <a:spcBef>
                <a:spcPts val="0"/>
              </a:spcBef>
            </a:pP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buNone/>
            </a:pPr>
            <a:r>
              <a:rPr lang="en-US" sz="20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Early chapter on elementary theory of matrices</a:t>
            </a:r>
            <a:endParaRPr lang="en-US" sz="2000" b="1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including factorization into elementary matrices</a:t>
            </a:r>
            <a:endParaRPr lang="en-US" sz="1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transposes, symmetric matrices</a:t>
            </a:r>
            <a:endParaRPr lang="en-US" sz="1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diagonal and triangular matrices</a:t>
            </a:r>
            <a:endParaRPr lang="en-US" sz="1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matrix form of a linear system</a:t>
            </a:r>
            <a:endParaRPr lang="en-US" sz="1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sz="16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nverses</a:t>
            </a:r>
          </a:p>
          <a:p>
            <a:pPr marL="0" marR="0">
              <a:spcBef>
                <a:spcPts val="0"/>
              </a:spcBef>
              <a:buNone/>
            </a:pP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buNone/>
            </a:pPr>
            <a:r>
              <a:rPr lang="en-US" sz="20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After that chapters covering  (in some order)</a:t>
            </a:r>
            <a:endParaRPr lang="en-US" sz="2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subspaces (null space, column space)</a:t>
            </a:r>
            <a:endParaRPr lang="en-US" sz="1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linear combinations</a:t>
            </a:r>
            <a:endParaRPr lang="en-US" sz="1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linear independence</a:t>
            </a:r>
            <a:endParaRPr lang="en-US" sz="1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spanning sets</a:t>
            </a:r>
            <a:endParaRPr lang="en-US" sz="1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bases and dimension</a:t>
            </a:r>
            <a:endParaRPr lang="en-US" sz="1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vector spaces and linear transformations</a:t>
            </a:r>
            <a:endParaRPr lang="en-US" sz="1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determinants</a:t>
            </a:r>
            <a:endParaRPr lang="en-US" sz="1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eigenvalues and eigenvectors</a:t>
            </a:r>
            <a:endParaRPr lang="en-US" sz="1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16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rthogonality, if time allows</a:t>
            </a:r>
            <a:endParaRPr lang="en-US" sz="1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7501D-D6CD-29A2-36D5-7BCAF9A10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3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E47F06-AEDF-F2F8-5B5D-AAEACA75FDA3}"/>
              </a:ext>
            </a:extLst>
          </p:cNvPr>
          <p:cNvSpPr/>
          <p:nvPr/>
        </p:nvSpPr>
        <p:spPr>
          <a:xfrm>
            <a:off x="548646" y="2528997"/>
            <a:ext cx="3871623" cy="35517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798A19D-9E50-27DC-C2A8-9AAEFBDA1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75" y="2739854"/>
            <a:ext cx="1425054" cy="18434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9A4CC1-0E16-7946-9119-08CD49B0F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643" y="2739853"/>
            <a:ext cx="1387898" cy="18434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EA6808-2D2F-CE0C-D161-32C62B5B5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80110">
            <a:off x="1869758" y="3839800"/>
            <a:ext cx="1327318" cy="18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90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2EDB7-1CF5-1DEE-D704-3AD1E181C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4" cy="933889"/>
          </a:xfrm>
        </p:spPr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20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How the usual organization contributes to the obstacles</a:t>
            </a:r>
            <a:endParaRPr lang="en-US" sz="2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C3B3E0-0F30-9383-C08B-FF43C14B52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94030" y="1801714"/>
            <a:ext cx="6244771" cy="4414851"/>
          </a:xfrm>
        </p:spPr>
        <p:txBody>
          <a:bodyPr/>
          <a:lstStyle/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5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Chapter on matrices has miscellaneous assortment of concepts and formulas</a:t>
            </a:r>
            <a:endParaRPr lang="en-US" sz="1500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5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contributes to information overload and to lack of purpose</a:t>
            </a:r>
            <a:endParaRPr lang="en-US" sz="15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5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First part of the course is mainly computational, then abrupt shift in emphasis to concepts </a:t>
            </a:r>
            <a:endParaRPr lang="en-US" sz="1500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5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no explanation of why this is happening.</a:t>
            </a:r>
            <a:endParaRPr lang="en-US" sz="15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5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When new concepts (such as subspace) are introduced, not possible to give a persuasive reason for them </a:t>
            </a:r>
            <a:endParaRPr lang="en-US" sz="1500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5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homework on these conceptual topics is mostly routine and doesn't involve significant thinking</a:t>
            </a:r>
            <a:endParaRPr lang="en-US" sz="15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5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Eigenvalues and eigenvectors come late in the semester, often at the end </a:t>
            </a:r>
            <a:endParaRPr lang="en-US" sz="1500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5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doesn't give students a chance to live with this important topic and build it into their thinking</a:t>
            </a:r>
            <a:endParaRPr lang="en-US" sz="15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572235-5131-2209-A5FB-B6919170D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801CE-92ED-238E-12B7-FAFDBE3F9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981AF16-DA79-CB5E-A6BC-C562D915F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7" y="1801714"/>
            <a:ext cx="4056009" cy="4486443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B16F64F1-F32E-7894-C8C1-A1E5D9A6A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05999" y="5056285"/>
            <a:ext cx="3179653" cy="1801715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791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A9C45-B739-44BF-621B-468706A34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B7655-6A9B-0350-65DD-1559C9C8A4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630067"/>
            <a:ext cx="7772400" cy="4572000"/>
          </a:xfrm>
        </p:spPr>
        <p:txBody>
          <a:bodyPr/>
          <a:lstStyle/>
          <a:p>
            <a:r>
              <a:rPr lang="en-US" dirty="0"/>
              <a:t>WHAT CAN BE DONE TO ADDRESS THESE OBSTACLES?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A22B2F-35EF-AA64-DA7F-D12944D20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2B48D2-8E1C-782D-B0DA-4EEEE73F042D}"/>
              </a:ext>
            </a:extLst>
          </p:cNvPr>
          <p:cNvSpPr/>
          <p:nvPr/>
        </p:nvSpPr>
        <p:spPr>
          <a:xfrm>
            <a:off x="640079" y="1278056"/>
            <a:ext cx="6364877" cy="28901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964941-D426-DA92-3BB4-733BBCE8B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78" y="1278056"/>
            <a:ext cx="6364877" cy="246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87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FCE1110-B87A-83E2-39F2-94DAD41728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889" r="1889"/>
          <a:stretch>
            <a:fillRect/>
          </a:stretch>
        </p:blipFill>
        <p:spPr>
          <a:xfrm>
            <a:off x="5188802" y="0"/>
            <a:ext cx="6619138" cy="6858000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9D1F7-45DB-291B-3555-614D1BC229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F11C81-A4EA-16BC-B023-A1233E306A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2876204"/>
            <a:ext cx="4056192" cy="2892829"/>
          </a:xfrm>
        </p:spPr>
        <p:txBody>
          <a:bodyPr>
            <a:no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Analogy:  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6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When we watch a TV series or read a novel, we can digest a lot of information about the characters and the situation</a:t>
            </a:r>
            <a:r>
              <a:rPr lang="en-US" sz="16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because it's part of the story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6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They don't tell us everything at the beginning; they add information gradually</a:t>
            </a:r>
            <a:endParaRPr lang="en-US" sz="1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A3EC92-526E-8262-53B5-F0AF7F1E43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8" y="640079"/>
            <a:ext cx="4056192" cy="2236125"/>
          </a:xfrm>
        </p:spPr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 strategy for dealing with obstacles:</a:t>
            </a:r>
            <a:br>
              <a:rPr lang="en-US" sz="1800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kern="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NARRATIVE ARCS</a:t>
            </a:r>
            <a:endParaRPr lang="en-US" sz="2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B0D0C0D-89F9-C314-0A74-E0433067F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85702" y="5061102"/>
            <a:ext cx="3179653" cy="1801715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B10D187-0FFE-06D9-02AC-460DED7D6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242" y="-11929"/>
            <a:ext cx="2669402" cy="108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70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DD55153-622E-374A-4944-488197F1AE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4357783" y="-2"/>
            <a:ext cx="3073400" cy="12192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B61E72-C7BF-A497-5400-DBD5AD0AF8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690850" y="-2"/>
            <a:ext cx="3073400" cy="12192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BBA963-10F6-D6BB-9CF1-5C2967E34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D974748-669A-BAA9-0D41-4D04B3BCB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0164" y="3804709"/>
            <a:ext cx="10688638" cy="2732573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9239FC1-1C69-6286-044A-687377453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2586" y="380951"/>
            <a:ext cx="3456216" cy="617220"/>
          </a:xfrm>
        </p:spPr>
        <p:txBody>
          <a:bodyPr/>
          <a:lstStyle/>
          <a:p>
            <a:r>
              <a:rPr lang="en-US" sz="2000" dirty="0"/>
              <a:t>Covenant </a:t>
            </a:r>
            <a:br>
              <a:rPr lang="en-US" sz="2000" dirty="0"/>
            </a:br>
            <a:r>
              <a:rPr lang="en-US" sz="2000" dirty="0"/>
              <a:t>of the arc: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50D128-1AFA-1B1E-ADA5-8C1819588A50}"/>
              </a:ext>
            </a:extLst>
          </p:cNvPr>
          <p:cNvSpPr txBox="1"/>
          <p:nvPr/>
        </p:nvSpPr>
        <p:spPr>
          <a:xfrm>
            <a:off x="702564" y="1636544"/>
            <a:ext cx="3205407" cy="2075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6D67C4-2656-BC06-8792-6DE634909A19}"/>
              </a:ext>
            </a:extLst>
          </p:cNvPr>
          <p:cNvSpPr txBox="1"/>
          <p:nvPr/>
        </p:nvSpPr>
        <p:spPr>
          <a:xfrm>
            <a:off x="548647" y="1113461"/>
            <a:ext cx="3357807" cy="23975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First arc: Diagonalization</a:t>
            </a:r>
            <a:endParaRPr lang="en-US" sz="18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 Three </a:t>
            </a:r>
            <a:r>
              <a:rPr lang="en-US" sz="1800" kern="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subarcs</a:t>
            </a:r>
            <a:r>
              <a:rPr lang="en-US" sz="18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  2 x 2 diagonalization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  Examples of 3 x 3 and      4 x 4   diagonalization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  n x n diagonalization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F2B985-9D1E-27CB-A5A1-52A486DD4826}"/>
              </a:ext>
            </a:extLst>
          </p:cNvPr>
          <p:cNvSpPr txBox="1"/>
          <p:nvPr/>
        </p:nvSpPr>
        <p:spPr>
          <a:xfrm>
            <a:off x="4115654" y="1100533"/>
            <a:ext cx="3456215" cy="23975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Second arc: Orthogonality</a:t>
            </a:r>
            <a:endParaRPr lang="en-US" sz="18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 Three </a:t>
            </a:r>
            <a:r>
              <a:rPr lang="en-US" sz="1800" kern="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subarcs</a:t>
            </a:r>
            <a:r>
              <a:rPr lang="en-US" sz="18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 Linear regression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 Orthogonal diagonalization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 Singular value decomposition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2DD7A1-34DF-21CA-F6E8-D33F484D01DE}"/>
              </a:ext>
            </a:extLst>
          </p:cNvPr>
          <p:cNvSpPr txBox="1"/>
          <p:nvPr/>
        </p:nvSpPr>
        <p:spPr>
          <a:xfrm>
            <a:off x="7782587" y="1081087"/>
            <a:ext cx="3456215" cy="24083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Introduce new concept only when it has work to do in the (sub)arc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One big</a:t>
            </a:r>
            <a:r>
              <a:rPr lang="en-US" sz="18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advantage of organization by arcs: can always explain the purpose of each new concept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880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7EB21-BA3B-858A-A80C-0E98BC997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2710" y="3408185"/>
            <a:ext cx="6926580" cy="764778"/>
          </a:xfrm>
        </p:spPr>
        <p:txBody>
          <a:bodyPr/>
          <a:lstStyle/>
          <a:p>
            <a:pPr marL="0" marR="0" algn="l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topics that are needed to get to 2 x 2 diagonalization are:</a:t>
            </a:r>
            <a:endParaRPr lang="en-US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2 x 2 systems of linear equations</a:t>
            </a:r>
            <a:endParaRPr lang="en-US" sz="1800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8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atrix multiplication</a:t>
            </a:r>
            <a:endParaRPr lang="en-US" sz="1800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Determinants and inverses of 2 x 2 matrices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Bases for </a:t>
            </a:r>
            <a:r>
              <a:rPr lang="en-US" sz="1800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ℝ</a:t>
            </a:r>
            <a:r>
              <a:rPr lang="en-US" sz="1800" kern="0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 my version, it takes only 3-4 weeks of classes to get there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C716B3-B74F-E275-A40A-92B99737C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613" y="-584947"/>
            <a:ext cx="7652774" cy="3808207"/>
          </a:xfrm>
        </p:spPr>
        <p:txBody>
          <a:bodyPr/>
          <a:lstStyle/>
          <a:p>
            <a:r>
              <a:rPr lang="en-US" sz="4800" dirty="0"/>
              <a:t>first subarc: </a:t>
            </a:r>
            <a:br>
              <a:rPr lang="en-US" sz="4800" dirty="0"/>
            </a:br>
            <a:r>
              <a:rPr lang="en-US" sz="4800" dirty="0"/>
              <a:t>2 x 2</a:t>
            </a:r>
            <a:br>
              <a:rPr lang="en-US" sz="4800" dirty="0"/>
            </a:br>
            <a:r>
              <a:rPr lang="en-US" sz="4800" dirty="0"/>
              <a:t>diagonalization</a:t>
            </a:r>
          </a:p>
        </p:txBody>
      </p:sp>
      <p:sp>
        <p:nvSpPr>
          <p:cNvPr id="12" name="Block Arc 11">
            <a:extLst>
              <a:ext uri="{FF2B5EF4-FFF2-40B4-BE49-F238E27FC236}">
                <a16:creationId xmlns:a16="http://schemas.microsoft.com/office/drawing/2014/main" id="{3813A872-16C1-1B18-F180-B4ED7DD6199D}"/>
              </a:ext>
            </a:extLst>
          </p:cNvPr>
          <p:cNvSpPr/>
          <p:nvPr/>
        </p:nvSpPr>
        <p:spPr>
          <a:xfrm rot="570502">
            <a:off x="4699555" y="6526"/>
            <a:ext cx="2577151" cy="2625259"/>
          </a:xfrm>
          <a:prstGeom prst="blockArc">
            <a:avLst>
              <a:gd name="adj1" fmla="val 10617103"/>
              <a:gd name="adj2" fmla="val 20543536"/>
              <a:gd name="adj3" fmla="val 600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215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7651680-3EF0-2537-E557-DED0F70DE5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384" r="3384"/>
          <a:stretch>
            <a:fillRect/>
          </a:stretch>
        </p:blipFill>
        <p:spPr>
          <a:xfrm>
            <a:off x="0" y="3483584"/>
            <a:ext cx="5133140" cy="13532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F9C69-491B-D916-DEDB-8CA3DC11E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2E7049-7346-412E-5810-5B92C22C7C5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99703" y="640077"/>
            <a:ext cx="6305624" cy="587795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CHAPTER 1 </a:t>
            </a:r>
            <a:r>
              <a:rPr lang="en-US" sz="18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covers 2 x 2 and 3 x 3 systems algebraically and geometrically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CHAPTER 2 </a:t>
            </a:r>
            <a:r>
              <a:rPr lang="en-US" sz="18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introduces “linear filters” </a:t>
            </a:r>
          </a:p>
          <a:p>
            <a:pPr marL="34290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800" i="1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 begin by mentioning some applications</a:t>
            </a:r>
          </a:p>
          <a:p>
            <a:pPr marL="34290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800" i="1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8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matrix is an efficient way to write the information in a linear filter </a:t>
            </a:r>
            <a:endParaRPr lang="en-US" sz="1800" i="1" kern="0" dirty="0">
              <a:solidFill>
                <a:srgbClr val="000000"/>
              </a:solidFill>
              <a:highlight>
                <a:srgbClr val="FFFF00"/>
              </a:highligh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800" i="1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8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he matrix of a composite filter is the product of the matrices, which explains why matrix multiplication is associative and unital but not commutative</a:t>
            </a:r>
            <a:endParaRPr lang="en-US" sz="1800" i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800" i="1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No discussion of </a:t>
            </a:r>
            <a:r>
              <a:rPr lang="en-US" sz="18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matrix addition and distributivity until Chapter 11; nor of transpose until Chapter 18 (which helps to avoid information overload)</a:t>
            </a:r>
            <a:endParaRPr lang="en-US" sz="1800" i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800" i="1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No discussion of </a:t>
            </a:r>
            <a:r>
              <a:rPr lang="en-US" sz="18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other ways of thinking about matrix multiplication  (for example, j-</a:t>
            </a:r>
            <a:r>
              <a:rPr lang="en-US" sz="1800" i="1" kern="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8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column of AB is A times j-</a:t>
            </a:r>
            <a:r>
              <a:rPr lang="en-US" sz="1800" i="1" kern="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8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column of B) until they're needed (much later)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endParaRPr lang="en-US" sz="1800" i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/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4A359EB-9731-7D8B-2602-06BB48F50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4187475" cy="1353269"/>
          </a:xfrm>
        </p:spPr>
        <p:txBody>
          <a:bodyPr/>
          <a:lstStyle/>
          <a:p>
            <a:r>
              <a:rPr lang="en-US" sz="2800" dirty="0"/>
              <a:t>Chapters in the first subarc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F64E6F-ECFA-42FB-BC3A-1E1DF1085581}"/>
              </a:ext>
            </a:extLst>
          </p:cNvPr>
          <p:cNvSpPr txBox="1"/>
          <p:nvPr/>
        </p:nvSpPr>
        <p:spPr>
          <a:xfrm>
            <a:off x="1791929" y="4836853"/>
            <a:ext cx="1415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Linear filter</a:t>
            </a:r>
          </a:p>
        </p:txBody>
      </p:sp>
      <p:sp>
        <p:nvSpPr>
          <p:cNvPr id="11" name="Block Arc 10">
            <a:extLst>
              <a:ext uri="{FF2B5EF4-FFF2-40B4-BE49-F238E27FC236}">
                <a16:creationId xmlns:a16="http://schemas.microsoft.com/office/drawing/2014/main" id="{6A44ACF0-C477-3F4C-6E1B-EC11499D1603}"/>
              </a:ext>
            </a:extLst>
          </p:cNvPr>
          <p:cNvSpPr/>
          <p:nvPr/>
        </p:nvSpPr>
        <p:spPr>
          <a:xfrm rot="585274">
            <a:off x="231810" y="43858"/>
            <a:ext cx="3671241" cy="3879420"/>
          </a:xfrm>
          <a:prstGeom prst="blockArc">
            <a:avLst>
              <a:gd name="adj1" fmla="val 10617103"/>
              <a:gd name="adj2" fmla="val 20490618"/>
              <a:gd name="adj3" fmla="val 10440"/>
            </a:avLst>
          </a:prstGeom>
          <a:solidFill>
            <a:schemeClr val="accent6">
              <a:alpha val="2475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88530"/>
      </p:ext>
    </p:extLst>
  </p:cSld>
  <p:clrMapOvr>
    <a:masterClrMapping/>
  </p:clrMapOvr>
</p:sld>
</file>

<file path=ppt/theme/theme1.xml><?xml version="1.0" encoding="utf-8"?>
<a:theme xmlns:a="http://schemas.openxmlformats.org/drawingml/2006/main" name="light_modernist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19">
      <a:majorFont>
        <a:latin typeface="Arial Black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modernist presentation_win32_SD_V8" id="{DD9F3DBC-97DB-4389-91E3-8FAD01D677DF}" vid="{B81B0F28-B8BA-42F4-B70F-6899486E52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E7139E-B40C-4943-9610-F20CE66C72C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1BE5C6AC-AECE-4EBC-9FCA-F0C5028CCA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85538A-412A-48D6-AE25-5C3BDF9718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26799</TotalTime>
  <Words>1924</Words>
  <Application>Microsoft Macintosh PowerPoint</Application>
  <PresentationFormat>Widescreen</PresentationFormat>
  <Paragraphs>234</Paragraphs>
  <Slides>29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Aptos</vt:lpstr>
      <vt:lpstr>Arial</vt:lpstr>
      <vt:lpstr>Arial Black</vt:lpstr>
      <vt:lpstr>Avenir Next LT Pro Light</vt:lpstr>
      <vt:lpstr>Calibri</vt:lpstr>
      <vt:lpstr>Cambria Math</vt:lpstr>
      <vt:lpstr>Segoe Print</vt:lpstr>
      <vt:lpstr>Symbol</vt:lpstr>
      <vt:lpstr>Times New Roman</vt:lpstr>
      <vt:lpstr>light_modernist</vt:lpstr>
      <vt:lpstr>Making  Linear Algebra Student-friendly by  Re-ordering  the Topics and Adapting the Tone</vt:lpstr>
      <vt:lpstr>Obstacles to learning linear algebra:</vt:lpstr>
      <vt:lpstr>Typical organization of a linear algebra textbook</vt:lpstr>
      <vt:lpstr>How the usual organization contributes to the obstacles</vt:lpstr>
      <vt:lpstr>WHAT CAN BE DONE TO ADDRESS THESE OBSTACLES?</vt:lpstr>
      <vt:lpstr>a strategy for dealing with obstacles: NARRATIVE ARCS</vt:lpstr>
      <vt:lpstr>Covenant  of the arc:</vt:lpstr>
      <vt:lpstr>first subarc:  2 x 2 diagonalization</vt:lpstr>
      <vt:lpstr>Chapters in the first subarc</vt:lpstr>
      <vt:lpstr>CHAPTER 3:determinants and inverses of   2 x 2 matrices </vt:lpstr>
      <vt:lpstr>CHAPTER 4: linear coordinate systems</vt:lpstr>
      <vt:lpstr>CHAPTER 5: Diagonalization of 2 x 2 filters</vt:lpstr>
      <vt:lpstr>Homework FROM CHAPTER 5  </vt:lpstr>
      <vt:lpstr>CHAPTER 6</vt:lpstr>
      <vt:lpstr>second subarc:</vt:lpstr>
      <vt:lpstr>CHAPTER 8</vt:lpstr>
      <vt:lpstr>CHAPTER 10</vt:lpstr>
      <vt:lpstr>CHAPTER 11: LINEARITY AND INDEPENDENCE</vt:lpstr>
      <vt:lpstr>third subarc:</vt:lpstr>
      <vt:lpstr>CHAPTER 12: subspaces pt. 1</vt:lpstr>
      <vt:lpstr>PowerPoint Presentation</vt:lpstr>
      <vt:lpstr>PowerPoint Presentation</vt:lpstr>
      <vt:lpstr>PowerPoint Presentation</vt:lpstr>
      <vt:lpstr>PowerPoint Presentation</vt:lpstr>
      <vt:lpstr>Example  </vt:lpstr>
      <vt:lpstr>PowerPoint Presentation</vt:lpstr>
      <vt:lpstr>PowerPoint Presentation</vt:lpstr>
      <vt:lpstr>PowerPoint Presentation</vt:lpstr>
      <vt:lpstr> AN INTRODUCTORY TEXTBOOK AIMED AT STUDENTS, NOT PROFESSORS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Maureen McClure</cp:lastModifiedBy>
  <cp:revision>123</cp:revision>
  <dcterms:created xsi:type="dcterms:W3CDTF">2022-06-22T01:27:02Z</dcterms:created>
  <dcterms:modified xsi:type="dcterms:W3CDTF">2025-04-14T23:19:00Z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