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8" r:id="rId4"/>
    <p:sldId id="273" r:id="rId5"/>
    <p:sldId id="274" r:id="rId6"/>
    <p:sldId id="278" r:id="rId7"/>
    <p:sldId id="280" r:id="rId8"/>
    <p:sldId id="281" r:id="rId9"/>
    <p:sldId id="282" r:id="rId10"/>
    <p:sldId id="283" r:id="rId11"/>
    <p:sldId id="284" r:id="rId12"/>
    <p:sldId id="293" r:id="rId13"/>
    <p:sldId id="285" r:id="rId14"/>
    <p:sldId id="290" r:id="rId15"/>
    <p:sldId id="291" r:id="rId16"/>
    <p:sldId id="292" r:id="rId17"/>
    <p:sldId id="287" r:id="rId18"/>
    <p:sldId id="286" r:id="rId19"/>
    <p:sldId id="302" r:id="rId20"/>
    <p:sldId id="300" r:id="rId21"/>
    <p:sldId id="301" r:id="rId22"/>
    <p:sldId id="303" r:id="rId23"/>
    <p:sldId id="262" r:id="rId24"/>
    <p:sldId id="288" r:id="rId25"/>
    <p:sldId id="295" r:id="rId26"/>
    <p:sldId id="257" r:id="rId27"/>
    <p:sldId id="275" r:id="rId28"/>
    <p:sldId id="258" r:id="rId29"/>
    <p:sldId id="294" r:id="rId30"/>
    <p:sldId id="263" r:id="rId31"/>
    <p:sldId id="264" r:id="rId32"/>
    <p:sldId id="260" r:id="rId33"/>
    <p:sldId id="268" r:id="rId34"/>
    <p:sldId id="304" r:id="rId35"/>
    <p:sldId id="269" r:id="rId36"/>
    <p:sldId id="305" r:id="rId37"/>
    <p:sldId id="307" r:id="rId38"/>
    <p:sldId id="270" r:id="rId39"/>
    <p:sldId id="308" r:id="rId40"/>
    <p:sldId id="271"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299E68-8EC1-447B-9833-80A067F4B87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F69A-31BF-48D4-8A33-0292D8FFF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3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99E68-8EC1-447B-9833-80A067F4B87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299297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99E68-8EC1-447B-9833-80A067F4B87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297559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99E68-8EC1-447B-9833-80A067F4B87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89165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299E68-8EC1-447B-9833-80A067F4B87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F69A-31BF-48D4-8A33-0292D8FFF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7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299E68-8EC1-447B-9833-80A067F4B870}"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55035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299E68-8EC1-447B-9833-80A067F4B870}"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238405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299E68-8EC1-447B-9833-80A067F4B870}"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417599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299E68-8EC1-447B-9833-80A067F4B870}" type="datetimeFigureOut">
              <a:rPr lang="en-US" smtClean="0"/>
              <a:t>10/8/2024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36662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299E68-8EC1-447B-9833-80A067F4B870}" type="datetimeFigureOut">
              <a:rPr lang="en-US" smtClean="0"/>
              <a:t>10/8/2024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3BF69A-31BF-48D4-8A33-0292D8FFFAAA}" type="slidenum">
              <a:rPr lang="en-US" smtClean="0"/>
              <a:t>‹#›</a:t>
            </a:fld>
            <a:endParaRPr lang="en-US"/>
          </a:p>
        </p:txBody>
      </p:sp>
    </p:spTree>
    <p:extLst>
      <p:ext uri="{BB962C8B-B14F-4D97-AF65-F5344CB8AC3E}">
        <p14:creationId xmlns:p14="http://schemas.microsoft.com/office/powerpoint/2010/main" val="221192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99E68-8EC1-447B-9833-80A067F4B870}"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F69A-31BF-48D4-8A33-0292D8FFFAAA}" type="slidenum">
              <a:rPr lang="en-US" smtClean="0"/>
              <a:t>‹#›</a:t>
            </a:fld>
            <a:endParaRPr lang="en-US"/>
          </a:p>
        </p:txBody>
      </p:sp>
    </p:spTree>
    <p:extLst>
      <p:ext uri="{BB962C8B-B14F-4D97-AF65-F5344CB8AC3E}">
        <p14:creationId xmlns:p14="http://schemas.microsoft.com/office/powerpoint/2010/main" val="203432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299E68-8EC1-447B-9833-80A067F4B870}" type="datetimeFigureOut">
              <a:rPr lang="en-US" smtClean="0"/>
              <a:t>10/8/2024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3BF69A-31BF-48D4-8A33-0292D8FFF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734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E275-B004-5C53-B46F-B20047892D45}"/>
              </a:ext>
            </a:extLst>
          </p:cNvPr>
          <p:cNvSpPr>
            <a:spLocks noGrp="1"/>
          </p:cNvSpPr>
          <p:nvPr>
            <p:ph type="ctrTitle"/>
          </p:nvPr>
        </p:nvSpPr>
        <p:spPr>
          <a:xfrm>
            <a:off x="1592366" y="2062400"/>
            <a:ext cx="9144000" cy="2387600"/>
          </a:xfrm>
        </p:spPr>
        <p:txBody>
          <a:bodyPr>
            <a:noAutofit/>
          </a:bodyPr>
          <a:lstStyle/>
          <a:p>
            <a:r>
              <a:rPr lang="en-US" sz="6000" b="0" i="0" dirty="0">
                <a:solidFill>
                  <a:srgbClr val="000000"/>
                </a:solidFill>
                <a:effectLst/>
                <a:latin typeface="Aptos" panose="020B0004020202020204" pitchFamily="34" charset="0"/>
              </a:rPr>
              <a:t>Exploring tutoring interactions: What moves to undergraduate mathematics tutors make? </a:t>
            </a:r>
            <a:endParaRPr lang="en-US" sz="6000" dirty="0"/>
          </a:p>
        </p:txBody>
      </p:sp>
      <p:sp>
        <p:nvSpPr>
          <p:cNvPr id="3" name="Subtitle 2">
            <a:extLst>
              <a:ext uri="{FF2B5EF4-FFF2-40B4-BE49-F238E27FC236}">
                <a16:creationId xmlns:a16="http://schemas.microsoft.com/office/drawing/2014/main" id="{033313C0-901F-291E-F485-0598587F9389}"/>
              </a:ext>
            </a:extLst>
          </p:cNvPr>
          <p:cNvSpPr>
            <a:spLocks noGrp="1"/>
          </p:cNvSpPr>
          <p:nvPr>
            <p:ph type="subTitle" idx="1"/>
          </p:nvPr>
        </p:nvSpPr>
        <p:spPr>
          <a:xfrm>
            <a:off x="1592366" y="5020640"/>
            <a:ext cx="9144000" cy="1655762"/>
          </a:xfrm>
        </p:spPr>
        <p:txBody>
          <a:bodyPr/>
          <a:lstStyle/>
          <a:p>
            <a:r>
              <a:rPr lang="en-US" dirty="0"/>
              <a:t>Melissa Mills</a:t>
            </a:r>
          </a:p>
          <a:p>
            <a:r>
              <a:rPr lang="en-US" dirty="0"/>
              <a:t>October 8</a:t>
            </a:r>
            <a:r>
              <a:rPr lang="en-US" baseline="30000" dirty="0"/>
              <a:t>th</a:t>
            </a:r>
            <a:r>
              <a:rPr lang="en-US" dirty="0"/>
              <a:t>, 2024</a:t>
            </a:r>
          </a:p>
        </p:txBody>
      </p:sp>
    </p:spTree>
    <p:extLst>
      <p:ext uri="{BB962C8B-B14F-4D97-AF65-F5344CB8AC3E}">
        <p14:creationId xmlns:p14="http://schemas.microsoft.com/office/powerpoint/2010/main" val="347977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4BC2-4D1A-83F9-C547-6E901027239F}"/>
              </a:ext>
            </a:extLst>
          </p:cNvPr>
          <p:cNvSpPr>
            <a:spLocks noGrp="1"/>
          </p:cNvSpPr>
          <p:nvPr>
            <p:ph type="title"/>
          </p:nvPr>
        </p:nvSpPr>
        <p:spPr/>
        <p:txBody>
          <a:bodyPr/>
          <a:lstStyle/>
          <a:p>
            <a:r>
              <a:rPr lang="en-US" dirty="0"/>
              <a:t>“Effective” Mathematics Teaching</a:t>
            </a:r>
          </a:p>
        </p:txBody>
      </p:sp>
      <p:sp>
        <p:nvSpPr>
          <p:cNvPr id="3" name="Content Placeholder 2">
            <a:extLst>
              <a:ext uri="{FF2B5EF4-FFF2-40B4-BE49-F238E27FC236}">
                <a16:creationId xmlns:a16="http://schemas.microsoft.com/office/drawing/2014/main" id="{1BD83213-2146-19E0-D9F3-A86AA7AECE84}"/>
              </a:ext>
            </a:extLst>
          </p:cNvPr>
          <p:cNvSpPr>
            <a:spLocks noGrp="1"/>
          </p:cNvSpPr>
          <p:nvPr>
            <p:ph idx="1"/>
          </p:nvPr>
        </p:nvSpPr>
        <p:spPr/>
        <p:txBody>
          <a:bodyPr/>
          <a:lstStyle/>
          <a:p>
            <a:r>
              <a:rPr lang="en-US" sz="2800" dirty="0"/>
              <a:t>“Effective teaching involves observing students, listening carefully to their ideas and explanations, having mathematical goals, and using the information to make instructional decisions”  </a:t>
            </a:r>
            <a:r>
              <a:rPr lang="en-US" sz="2000" dirty="0"/>
              <a:t>(NCTM, 2000)</a:t>
            </a:r>
          </a:p>
          <a:p>
            <a:endParaRPr lang="en-US" dirty="0"/>
          </a:p>
        </p:txBody>
      </p:sp>
    </p:spTree>
    <p:extLst>
      <p:ext uri="{BB962C8B-B14F-4D97-AF65-F5344CB8AC3E}">
        <p14:creationId xmlns:p14="http://schemas.microsoft.com/office/powerpoint/2010/main" val="50589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3426-63D5-3D57-0402-32E5E03B6FDA}"/>
              </a:ext>
            </a:extLst>
          </p:cNvPr>
          <p:cNvSpPr>
            <a:spLocks noGrp="1"/>
          </p:cNvSpPr>
          <p:nvPr>
            <p:ph type="title"/>
          </p:nvPr>
        </p:nvSpPr>
        <p:spPr/>
        <p:txBody>
          <a:bodyPr/>
          <a:lstStyle/>
          <a:p>
            <a:r>
              <a:rPr lang="en-US" dirty="0"/>
              <a:t>Do undergraduate peer tutors do this?</a:t>
            </a:r>
          </a:p>
        </p:txBody>
      </p:sp>
      <p:sp>
        <p:nvSpPr>
          <p:cNvPr id="3" name="Content Placeholder 2">
            <a:extLst>
              <a:ext uri="{FF2B5EF4-FFF2-40B4-BE49-F238E27FC236}">
                <a16:creationId xmlns:a16="http://schemas.microsoft.com/office/drawing/2014/main" id="{3F1832A4-F701-5F4F-48E1-C6889E0D6F2F}"/>
              </a:ext>
            </a:extLst>
          </p:cNvPr>
          <p:cNvSpPr>
            <a:spLocks noGrp="1"/>
          </p:cNvSpPr>
          <p:nvPr>
            <p:ph idx="1"/>
          </p:nvPr>
        </p:nvSpPr>
        <p:spPr/>
        <p:txBody>
          <a:bodyPr/>
          <a:lstStyle/>
          <a:p>
            <a:r>
              <a:rPr lang="en-US" sz="2400" dirty="0"/>
              <a:t>For the most part, no. </a:t>
            </a:r>
          </a:p>
          <a:p>
            <a:r>
              <a:rPr lang="en-US" sz="2400" dirty="0"/>
              <a:t>But there is still an overall positive effect: (From </a:t>
            </a:r>
            <a:r>
              <a:rPr lang="en-US" sz="2400" dirty="0" err="1"/>
              <a:t>Byerley</a:t>
            </a:r>
            <a:r>
              <a:rPr lang="en-US" sz="2400" dirty="0"/>
              <a:t> et al 2022, multiple regression, controlling for prior mathematical ability): </a:t>
            </a:r>
          </a:p>
          <a:p>
            <a:pPr lvl="1"/>
            <a:r>
              <a:rPr lang="en-US" sz="2000" dirty="0"/>
              <a:t>5/10 had statistically significant positive correlation.</a:t>
            </a:r>
          </a:p>
          <a:p>
            <a:pPr lvl="1"/>
            <a:r>
              <a:rPr lang="en-US" sz="2000" dirty="0"/>
              <a:t>2/10 had statistically significant negative correlation. </a:t>
            </a:r>
          </a:p>
          <a:p>
            <a:pPr lvl="1"/>
            <a:r>
              <a:rPr lang="en-US" sz="2000" dirty="0"/>
              <a:t>3/10 had no significant correlation.</a:t>
            </a:r>
          </a:p>
          <a:p>
            <a:pPr marL="0" indent="0">
              <a:buNone/>
            </a:pPr>
            <a:endParaRPr lang="en-US" sz="2400" dirty="0"/>
          </a:p>
          <a:p>
            <a:r>
              <a:rPr lang="en-US" sz="2400" dirty="0"/>
              <a:t>So what are tutors doing? And why might it be supporting student learning? </a:t>
            </a:r>
          </a:p>
          <a:p>
            <a:endParaRPr lang="en-US" dirty="0"/>
          </a:p>
          <a:p>
            <a:endParaRPr lang="en-US" dirty="0"/>
          </a:p>
        </p:txBody>
      </p:sp>
    </p:spTree>
    <p:extLst>
      <p:ext uri="{BB962C8B-B14F-4D97-AF65-F5344CB8AC3E}">
        <p14:creationId xmlns:p14="http://schemas.microsoft.com/office/powerpoint/2010/main" val="107312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338E-E0D4-966A-379A-C4EF75F5EC09}"/>
              </a:ext>
            </a:extLst>
          </p:cNvPr>
          <p:cNvSpPr>
            <a:spLocks noGrp="1"/>
          </p:cNvSpPr>
          <p:nvPr>
            <p:ph type="title"/>
          </p:nvPr>
        </p:nvSpPr>
        <p:spPr/>
        <p:txBody>
          <a:bodyPr/>
          <a:lstStyle/>
          <a:p>
            <a:r>
              <a:rPr lang="en-US" dirty="0"/>
              <a:t>Decentering? </a:t>
            </a:r>
          </a:p>
        </p:txBody>
      </p:sp>
      <p:sp>
        <p:nvSpPr>
          <p:cNvPr id="3" name="Content Placeholder 2">
            <a:extLst>
              <a:ext uri="{FF2B5EF4-FFF2-40B4-BE49-F238E27FC236}">
                <a16:creationId xmlns:a16="http://schemas.microsoft.com/office/drawing/2014/main" id="{0451EF5A-8C20-6B0B-70C0-F470DC5116F2}"/>
              </a:ext>
            </a:extLst>
          </p:cNvPr>
          <p:cNvSpPr>
            <a:spLocks noGrp="1"/>
          </p:cNvSpPr>
          <p:nvPr>
            <p:ph idx="1"/>
          </p:nvPr>
        </p:nvSpPr>
        <p:spPr/>
        <p:txBody>
          <a:bodyPr/>
          <a:lstStyle/>
          <a:p>
            <a:r>
              <a:rPr lang="en-US" sz="2800" dirty="0"/>
              <a:t>Mills Johns Ryals (2019) Tutor Decentering</a:t>
            </a:r>
          </a:p>
          <a:p>
            <a:pPr lvl="1"/>
            <a:r>
              <a:rPr lang="en-US" sz="2400" dirty="0"/>
              <a:t>Mostly tutors don’t decenter in the moment, but we have evidence that reflections on tutoring episodes can aid tutors in forming questions that bring out student thinking. </a:t>
            </a:r>
          </a:p>
          <a:p>
            <a:pPr lvl="1"/>
            <a:endParaRPr lang="en-US" sz="2400" dirty="0"/>
          </a:p>
          <a:p>
            <a:pPr lvl="1"/>
            <a:endParaRPr lang="en-US" sz="2400" dirty="0"/>
          </a:p>
          <a:p>
            <a:pPr marL="457200" lvl="1" indent="0">
              <a:buNone/>
            </a:pPr>
            <a:r>
              <a:rPr lang="en-US" sz="2400" dirty="0"/>
              <a:t>(But really… Is it surprising that tutors struggle to enact behaviors that experienced teachers don’t always enact?)</a:t>
            </a:r>
          </a:p>
          <a:p>
            <a:pPr marL="457200" lvl="1" indent="0">
              <a:buNone/>
            </a:pPr>
            <a:endParaRPr lang="en-US" sz="2400" dirty="0"/>
          </a:p>
          <a:p>
            <a:pPr marL="457200" lvl="1" indent="0">
              <a:buNone/>
            </a:pPr>
            <a:r>
              <a:rPr lang="en-US" sz="2400" dirty="0"/>
              <a:t>Anti-Deficit Approach… </a:t>
            </a:r>
          </a:p>
          <a:p>
            <a:endParaRPr lang="en-US" dirty="0"/>
          </a:p>
        </p:txBody>
      </p:sp>
    </p:spTree>
    <p:extLst>
      <p:ext uri="{BB962C8B-B14F-4D97-AF65-F5344CB8AC3E}">
        <p14:creationId xmlns:p14="http://schemas.microsoft.com/office/powerpoint/2010/main" val="110389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4548-5BB8-383F-47E0-B6EB50EBA394}"/>
              </a:ext>
            </a:extLst>
          </p:cNvPr>
          <p:cNvSpPr>
            <a:spLocks noGrp="1"/>
          </p:cNvSpPr>
          <p:nvPr>
            <p:ph type="title"/>
          </p:nvPr>
        </p:nvSpPr>
        <p:spPr/>
        <p:txBody>
          <a:bodyPr/>
          <a:lstStyle/>
          <a:p>
            <a:r>
              <a:rPr lang="en-US" dirty="0"/>
              <a:t>Analysis of 31 tutor transcripts</a:t>
            </a:r>
          </a:p>
        </p:txBody>
      </p:sp>
      <p:sp>
        <p:nvSpPr>
          <p:cNvPr id="3" name="Content Placeholder 2">
            <a:extLst>
              <a:ext uri="{FF2B5EF4-FFF2-40B4-BE49-F238E27FC236}">
                <a16:creationId xmlns:a16="http://schemas.microsoft.com/office/drawing/2014/main" id="{3272FDD1-2C34-17EA-DAA0-3238450368E0}"/>
              </a:ext>
            </a:extLst>
          </p:cNvPr>
          <p:cNvSpPr>
            <a:spLocks noGrp="1"/>
          </p:cNvSpPr>
          <p:nvPr>
            <p:ph idx="1"/>
          </p:nvPr>
        </p:nvSpPr>
        <p:spPr/>
        <p:txBody>
          <a:bodyPr/>
          <a:lstStyle/>
          <a:p>
            <a:r>
              <a:rPr lang="en-US" sz="2800" dirty="0"/>
              <a:t>Select grain size – We chose tutor talking turn as our grain size</a:t>
            </a:r>
          </a:p>
          <a:p>
            <a:r>
              <a:rPr lang="en-US" sz="2800" dirty="0"/>
              <a:t>Coded based on White &amp; Mesa’s (2014) cognitive orientation framework</a:t>
            </a:r>
          </a:p>
          <a:p>
            <a:endParaRPr lang="en-US" dirty="0"/>
          </a:p>
          <a:p>
            <a:endParaRPr lang="en-US" dirty="0"/>
          </a:p>
        </p:txBody>
      </p:sp>
    </p:spTree>
    <p:extLst>
      <p:ext uri="{BB962C8B-B14F-4D97-AF65-F5344CB8AC3E}">
        <p14:creationId xmlns:p14="http://schemas.microsoft.com/office/powerpoint/2010/main" val="387245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34AF-8D1F-234D-3062-32DF85E09C0F}"/>
              </a:ext>
            </a:extLst>
          </p:cNvPr>
          <p:cNvSpPr>
            <a:spLocks noGrp="1"/>
          </p:cNvSpPr>
          <p:nvPr>
            <p:ph type="title"/>
          </p:nvPr>
        </p:nvSpPr>
        <p:spPr/>
        <p:txBody>
          <a:bodyPr/>
          <a:lstStyle/>
          <a:p>
            <a:r>
              <a:rPr lang="en-US" dirty="0"/>
              <a:t>Supplied Facts</a:t>
            </a:r>
          </a:p>
        </p:txBody>
      </p:sp>
      <p:sp>
        <p:nvSpPr>
          <p:cNvPr id="3" name="Content Placeholder 2">
            <a:extLst>
              <a:ext uri="{FF2B5EF4-FFF2-40B4-BE49-F238E27FC236}">
                <a16:creationId xmlns:a16="http://schemas.microsoft.com/office/drawing/2014/main" id="{067DE418-1BDC-1067-EA16-E460555F2749}"/>
              </a:ext>
            </a:extLst>
          </p:cNvPr>
          <p:cNvSpPr>
            <a:spLocks noGrp="1"/>
          </p:cNvSpPr>
          <p:nvPr>
            <p:ph idx="1"/>
          </p:nvPr>
        </p:nvSpPr>
        <p:spPr>
          <a:xfrm>
            <a:off x="838200" y="1825625"/>
            <a:ext cx="10515600" cy="1148311"/>
          </a:xfrm>
        </p:spPr>
        <p:txBody>
          <a:bodyPr/>
          <a:lstStyle/>
          <a:p>
            <a:r>
              <a:rPr lang="en-US" sz="1800" b="0" i="0" u="none" strike="noStrike" baseline="0" dirty="0">
                <a:solidFill>
                  <a:srgbClr val="000000"/>
                </a:solidFill>
                <a:latin typeface="Times New Roman" panose="02020603050405020304" pitchFamily="18" charset="0"/>
              </a:rPr>
              <a:t>“So the amplitude is going to be the distance between the midline and the maximum or minimum point.”</a:t>
            </a:r>
          </a:p>
          <a:p>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CMMI12"/>
              </a:rPr>
              <a:t>f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x</a:t>
            </a:r>
            <a:r>
              <a:rPr lang="en-US" sz="1800" b="0" i="0" u="none" strike="noStrike" baseline="0" dirty="0">
                <a:solidFill>
                  <a:srgbClr val="000000"/>
                </a:solidFill>
                <a:latin typeface="CMR17"/>
              </a:rPr>
              <a:t>) = </a:t>
            </a:r>
            <a:r>
              <a:rPr lang="en-US" sz="1800" dirty="0" err="1">
                <a:solidFill>
                  <a:srgbClr val="000000"/>
                </a:solidFill>
                <a:latin typeface="CMMI12"/>
              </a:rPr>
              <a:t>e^x</a:t>
            </a:r>
            <a:r>
              <a:rPr lang="en-US" sz="1800" b="0" i="0" u="none" strike="noStrike" baseline="0" dirty="0">
                <a:solidFill>
                  <a:srgbClr val="000000"/>
                </a:solidFill>
                <a:latin typeface="CMMI12"/>
              </a:rPr>
              <a:t> </a:t>
            </a:r>
            <a:r>
              <a:rPr lang="en-US" sz="1800" b="0" i="0" u="none" strike="noStrike" baseline="0" dirty="0">
                <a:solidFill>
                  <a:srgbClr val="000000"/>
                </a:solidFill>
                <a:latin typeface="Times New Roman" panose="02020603050405020304" pitchFamily="18" charset="0"/>
              </a:rPr>
              <a:t>…What’s its derivative?” </a:t>
            </a:r>
            <a:endParaRPr lang="en-US" dirty="0"/>
          </a:p>
        </p:txBody>
      </p:sp>
      <p:sp>
        <p:nvSpPr>
          <p:cNvPr id="4" name="Title 1">
            <a:extLst>
              <a:ext uri="{FF2B5EF4-FFF2-40B4-BE49-F238E27FC236}">
                <a16:creationId xmlns:a16="http://schemas.microsoft.com/office/drawing/2014/main" id="{1F1E8CEB-0C9A-9D5F-5B09-A671BAD8CBA1}"/>
              </a:ext>
            </a:extLst>
          </p:cNvPr>
          <p:cNvSpPr txBox="1">
            <a:spLocks/>
          </p:cNvSpPr>
          <p:nvPr/>
        </p:nvSpPr>
        <p:spPr>
          <a:xfrm>
            <a:off x="1097280" y="28505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75000"/>
                    <a:lumOff val="25000"/>
                  </a:schemeClr>
                </a:solidFill>
              </a:rPr>
              <a:t>Applied a Procedure – One of the most common ways tutors engaged students </a:t>
            </a:r>
          </a:p>
        </p:txBody>
      </p:sp>
      <p:sp>
        <p:nvSpPr>
          <p:cNvPr id="5" name="Content Placeholder 2">
            <a:extLst>
              <a:ext uri="{FF2B5EF4-FFF2-40B4-BE49-F238E27FC236}">
                <a16:creationId xmlns:a16="http://schemas.microsoft.com/office/drawing/2014/main" id="{26C6C4AB-27A3-549A-18A9-51501D2A103C}"/>
              </a:ext>
            </a:extLst>
          </p:cNvPr>
          <p:cNvSpPr txBox="1">
            <a:spLocks/>
          </p:cNvSpPr>
          <p:nvPr/>
        </p:nvSpPr>
        <p:spPr>
          <a:xfrm>
            <a:off x="838200" y="4387939"/>
            <a:ext cx="10515600" cy="1148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u="none" strike="noStrike" baseline="0" dirty="0">
                <a:solidFill>
                  <a:srgbClr val="000000"/>
                </a:solidFill>
                <a:latin typeface="Times New Roman" panose="02020603050405020304" pitchFamily="18" charset="0"/>
              </a:rPr>
              <a:t>“now we can plug these into our formula. So, we know </a:t>
            </a:r>
            <a:r>
              <a:rPr lang="en-US" sz="1800" b="0" i="0" u="none" strike="noStrike" baseline="0" dirty="0">
                <a:solidFill>
                  <a:srgbClr val="000000"/>
                </a:solidFill>
                <a:latin typeface="CMMI12"/>
              </a:rPr>
              <a:t>g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t </a:t>
            </a:r>
            <a:r>
              <a:rPr lang="en-US" sz="1800" b="0" i="0" u="none" strike="noStrike" baseline="0" dirty="0">
                <a:solidFill>
                  <a:srgbClr val="000000"/>
                </a:solidFill>
                <a:latin typeface="CMR17"/>
              </a:rPr>
              <a:t>+ </a:t>
            </a:r>
            <a:r>
              <a:rPr lang="en-US" sz="1800" b="0" i="0" u="none" strike="noStrike" baseline="0" dirty="0">
                <a:solidFill>
                  <a:srgbClr val="000000"/>
                </a:solidFill>
                <a:latin typeface="CMMI12"/>
              </a:rPr>
              <a:t>h</a:t>
            </a:r>
            <a:r>
              <a:rPr lang="en-US" sz="1800" b="0" i="0" u="none" strike="noStrike" baseline="0" dirty="0">
                <a:solidFill>
                  <a:srgbClr val="000000"/>
                </a:solidFill>
                <a:latin typeface="CMR17"/>
              </a:rPr>
              <a:t>) = 4 (</a:t>
            </a:r>
            <a:r>
              <a:rPr lang="en-US" sz="1800" b="0" i="0" u="none" strike="noStrike" baseline="0" dirty="0">
                <a:solidFill>
                  <a:srgbClr val="000000"/>
                </a:solidFill>
                <a:latin typeface="CMMI12"/>
              </a:rPr>
              <a:t>t </a:t>
            </a:r>
            <a:r>
              <a:rPr lang="en-US" sz="1800" b="0" i="0" u="none" strike="noStrike" baseline="0" dirty="0">
                <a:solidFill>
                  <a:srgbClr val="000000"/>
                </a:solidFill>
                <a:latin typeface="CMR17"/>
              </a:rPr>
              <a:t>+ </a:t>
            </a:r>
            <a:r>
              <a:rPr lang="en-US" sz="1800" b="0" i="0" u="none" strike="noStrike" baseline="0" dirty="0">
                <a:solidFill>
                  <a:srgbClr val="000000"/>
                </a:solidFill>
                <a:latin typeface="CMMI12"/>
              </a:rPr>
              <a:t>h</a:t>
            </a:r>
            <a:r>
              <a:rPr lang="en-US" sz="1800" b="0" i="0" u="none" strike="noStrike" baseline="0" dirty="0">
                <a:solidFill>
                  <a:srgbClr val="000000"/>
                </a:solidFill>
                <a:latin typeface="CMR17"/>
              </a:rPr>
              <a:t>) + 5 </a:t>
            </a:r>
            <a:r>
              <a:rPr lang="en-US" sz="1800" b="0" i="0" u="none" strike="noStrike" baseline="0" dirty="0">
                <a:solidFill>
                  <a:srgbClr val="000000"/>
                </a:solidFill>
                <a:latin typeface="Times New Roman" panose="02020603050405020304" pitchFamily="18" charset="0"/>
              </a:rPr>
              <a:t>and we know </a:t>
            </a:r>
            <a:r>
              <a:rPr lang="en-US" sz="1800" b="0" i="0" u="none" strike="noStrike" baseline="0" dirty="0">
                <a:solidFill>
                  <a:srgbClr val="000000"/>
                </a:solidFill>
                <a:latin typeface="CMMI12"/>
              </a:rPr>
              <a:t>g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t</a:t>
            </a:r>
            <a:r>
              <a:rPr lang="en-US" sz="1800" b="0" i="0" u="none" strike="noStrike" baseline="0" dirty="0">
                <a:solidFill>
                  <a:srgbClr val="000000"/>
                </a:solidFill>
                <a:latin typeface="CMR17"/>
              </a:rPr>
              <a:t>) </a:t>
            </a:r>
            <a:r>
              <a:rPr lang="en-US" sz="1800" b="0" i="0" u="none" strike="noStrike" baseline="0" dirty="0">
                <a:solidFill>
                  <a:srgbClr val="000000"/>
                </a:solidFill>
                <a:latin typeface="Times New Roman" panose="02020603050405020304" pitchFamily="18" charset="0"/>
              </a:rPr>
              <a:t>and we’re subtracting off </a:t>
            </a:r>
            <a:r>
              <a:rPr lang="en-US" sz="1800" b="0" i="0" u="none" strike="noStrike" baseline="0" dirty="0">
                <a:solidFill>
                  <a:srgbClr val="000000"/>
                </a:solidFill>
                <a:latin typeface="CMMI12"/>
              </a:rPr>
              <a:t>g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t</a:t>
            </a:r>
            <a:r>
              <a:rPr lang="en-US" sz="1800" b="0" i="0" u="none" strike="noStrike" baseline="0" dirty="0">
                <a:solidFill>
                  <a:srgbClr val="000000"/>
                </a:solidFill>
                <a:latin typeface="CMR17"/>
              </a:rPr>
              <a:t>) </a:t>
            </a:r>
            <a:r>
              <a:rPr lang="en-US" sz="1800" b="0" i="0" u="none" strike="noStrike" baseline="0" dirty="0">
                <a:solidFill>
                  <a:srgbClr val="000000"/>
                </a:solidFill>
                <a:latin typeface="Times New Roman" panose="02020603050405020304" pitchFamily="18" charset="0"/>
              </a:rPr>
              <a:t>and it’s </a:t>
            </a:r>
            <a:r>
              <a:rPr lang="en-US" sz="1800" b="0" i="0" u="none" strike="noStrike" baseline="0" dirty="0">
                <a:solidFill>
                  <a:srgbClr val="000000"/>
                </a:solidFill>
                <a:latin typeface="CMR17"/>
              </a:rPr>
              <a:t>4</a:t>
            </a:r>
            <a:r>
              <a:rPr lang="en-US" sz="1800" b="0" i="0" u="none" strike="noStrike" baseline="0" dirty="0">
                <a:solidFill>
                  <a:srgbClr val="000000"/>
                </a:solidFill>
                <a:latin typeface="CMMI12"/>
              </a:rPr>
              <a:t>t </a:t>
            </a:r>
            <a:r>
              <a:rPr lang="en-US" sz="1800" b="0" i="0" u="none" strike="noStrike" baseline="0" dirty="0">
                <a:solidFill>
                  <a:srgbClr val="000000"/>
                </a:solidFill>
                <a:latin typeface="CMR17"/>
              </a:rPr>
              <a:t>+ 5 </a:t>
            </a:r>
            <a:r>
              <a:rPr lang="en-US" sz="1800" b="0" i="0" u="none" strike="noStrike" baseline="0" dirty="0">
                <a:solidFill>
                  <a:srgbClr val="000000"/>
                </a:solidFill>
                <a:latin typeface="Times New Roman" panose="02020603050405020304" pitchFamily="18" charset="0"/>
              </a:rPr>
              <a:t>and all over h .” </a:t>
            </a:r>
          </a:p>
          <a:p>
            <a:r>
              <a:rPr lang="en-US" sz="1800" b="0" i="0" u="none" strike="noStrike" baseline="0" dirty="0">
                <a:solidFill>
                  <a:srgbClr val="000000"/>
                </a:solidFill>
                <a:latin typeface="Times New Roman" panose="02020603050405020304" pitchFamily="18" charset="0"/>
              </a:rPr>
              <a:t>“what is the integral of </a:t>
            </a:r>
            <a:r>
              <a:rPr lang="en-US" sz="1800" b="0" i="0" u="none" strike="noStrike" baseline="0" dirty="0">
                <a:solidFill>
                  <a:srgbClr val="000000"/>
                </a:solidFill>
                <a:latin typeface="CMR17"/>
              </a:rPr>
              <a:t>3</a:t>
            </a:r>
            <a:r>
              <a:rPr lang="en-US" sz="1800" b="0" i="0" u="none" strike="noStrike" baseline="0" dirty="0">
                <a:solidFill>
                  <a:srgbClr val="000000"/>
                </a:solidFill>
                <a:latin typeface="CMMI12"/>
              </a:rPr>
              <a:t>x</a:t>
            </a:r>
            <a:r>
              <a:rPr lang="en-US" sz="1800" b="0" i="0" u="none" strike="noStrike" baseline="0" dirty="0">
                <a:solidFill>
                  <a:srgbClr val="000000"/>
                </a:solidFill>
                <a:latin typeface="Times New Roman" panose="02020603050405020304" pitchFamily="18" charset="0"/>
              </a:rPr>
              <a:t>?” </a:t>
            </a:r>
            <a:r>
              <a:rPr lang="en-US" sz="1800" dirty="0">
                <a:solidFill>
                  <a:srgbClr val="000000"/>
                </a:solidFill>
                <a:latin typeface="Times New Roman" panose="02020603050405020304" pitchFamily="18" charset="0"/>
              </a:rPr>
              <a:t> </a:t>
            </a:r>
            <a:endParaRPr lang="en-US" dirty="0"/>
          </a:p>
        </p:txBody>
      </p:sp>
      <p:cxnSp>
        <p:nvCxnSpPr>
          <p:cNvPr id="7" name="Straight Connector 6">
            <a:extLst>
              <a:ext uri="{FF2B5EF4-FFF2-40B4-BE49-F238E27FC236}">
                <a16:creationId xmlns:a16="http://schemas.microsoft.com/office/drawing/2014/main" id="{1385A5AA-BDAC-08B6-4113-BA0BC573FD03}"/>
              </a:ext>
            </a:extLst>
          </p:cNvPr>
          <p:cNvCxnSpPr/>
          <p:nvPr/>
        </p:nvCxnSpPr>
        <p:spPr>
          <a:xfrm>
            <a:off x="1187865" y="4176090"/>
            <a:ext cx="1016593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343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8DA9-CFBB-B2AA-CFE5-7EA32EE46D0F}"/>
              </a:ext>
            </a:extLst>
          </p:cNvPr>
          <p:cNvSpPr>
            <a:spLocks noGrp="1"/>
          </p:cNvSpPr>
          <p:nvPr>
            <p:ph type="title"/>
          </p:nvPr>
        </p:nvSpPr>
        <p:spPr/>
        <p:txBody>
          <a:bodyPr/>
          <a:lstStyle/>
          <a:p>
            <a:r>
              <a:rPr lang="en-US" dirty="0"/>
              <a:t>Determined What to do</a:t>
            </a:r>
          </a:p>
        </p:txBody>
      </p:sp>
      <p:sp>
        <p:nvSpPr>
          <p:cNvPr id="3" name="Content Placeholder 2">
            <a:extLst>
              <a:ext uri="{FF2B5EF4-FFF2-40B4-BE49-F238E27FC236}">
                <a16:creationId xmlns:a16="http://schemas.microsoft.com/office/drawing/2014/main" id="{FD010DD4-D0DA-CE15-AAAE-2D26CBF83336}"/>
              </a:ext>
            </a:extLst>
          </p:cNvPr>
          <p:cNvSpPr>
            <a:spLocks noGrp="1"/>
          </p:cNvSpPr>
          <p:nvPr>
            <p:ph idx="1"/>
          </p:nvPr>
        </p:nvSpPr>
        <p:spPr>
          <a:xfrm>
            <a:off x="838200" y="1825625"/>
            <a:ext cx="10515600" cy="1000702"/>
          </a:xfrm>
        </p:spPr>
        <p:txBody>
          <a:bodyPr>
            <a:normAutofit lnSpcReduction="10000"/>
          </a:bodyPr>
          <a:lstStyle/>
          <a:p>
            <a:r>
              <a:rPr lang="en-US" sz="1800" b="0" i="0" u="none" strike="noStrike" baseline="0" dirty="0">
                <a:solidFill>
                  <a:srgbClr val="000000"/>
                </a:solidFill>
                <a:latin typeface="Times New Roman" panose="02020603050405020304" pitchFamily="18" charset="0"/>
              </a:rPr>
              <a:t>“we know this [pointing to (</a:t>
            </a:r>
            <a:r>
              <a:rPr lang="en-US" sz="1800" b="0" i="0" u="none" strike="noStrike" baseline="0" dirty="0">
                <a:solidFill>
                  <a:srgbClr val="000000"/>
                </a:solidFill>
                <a:latin typeface="CMMI12"/>
              </a:rPr>
              <a:t>g</a:t>
            </a:r>
            <a:r>
              <a:rPr lang="en-US" sz="1800" b="0" i="0" u="none" strike="noStrike" baseline="0" dirty="0">
                <a:solidFill>
                  <a:srgbClr val="000000"/>
                </a:solidFill>
                <a:latin typeface="CMR12"/>
              </a:rPr>
              <a:t>(</a:t>
            </a:r>
            <a:r>
              <a:rPr lang="en-US" sz="1800" b="0" i="0" u="none" strike="noStrike" baseline="0" dirty="0" err="1">
                <a:solidFill>
                  <a:srgbClr val="000000"/>
                </a:solidFill>
                <a:latin typeface="CMMI12"/>
              </a:rPr>
              <a:t>t</a:t>
            </a:r>
            <a:r>
              <a:rPr lang="en-US" sz="1800" b="0" i="0" u="none" strike="noStrike" baseline="0" dirty="0" err="1">
                <a:solidFill>
                  <a:srgbClr val="000000"/>
                </a:solidFill>
                <a:latin typeface="CMR12"/>
              </a:rPr>
              <a:t>+</a:t>
            </a:r>
            <a:r>
              <a:rPr lang="en-US" sz="1800" b="0" i="0" u="none" strike="noStrike" baseline="0" dirty="0" err="1">
                <a:solidFill>
                  <a:srgbClr val="000000"/>
                </a:solidFill>
                <a:latin typeface="CMMI12"/>
              </a:rPr>
              <a:t>h</a:t>
            </a:r>
            <a:r>
              <a:rPr lang="en-US" sz="1800" b="0" i="0" u="none" strike="noStrike" baseline="0" dirty="0">
                <a:solidFill>
                  <a:srgbClr val="000000"/>
                </a:solidFill>
                <a:latin typeface="CMR12"/>
              </a:rPr>
              <a:t>)</a:t>
            </a:r>
            <a:r>
              <a:rPr lang="en-US" sz="1800" b="0" i="0" u="none" strike="noStrike" baseline="0" dirty="0">
                <a:solidFill>
                  <a:srgbClr val="000000"/>
                </a:solidFill>
                <a:latin typeface="CMSY10"/>
              </a:rPr>
              <a:t>−</a:t>
            </a:r>
            <a:r>
              <a:rPr lang="en-US" sz="1800" b="0" i="0" u="none" strike="noStrike" baseline="0" dirty="0">
                <a:solidFill>
                  <a:srgbClr val="000000"/>
                </a:solidFill>
                <a:latin typeface="CMMI12"/>
              </a:rPr>
              <a:t>g</a:t>
            </a:r>
            <a:r>
              <a:rPr lang="en-US" sz="1800" b="0" i="0" u="none" strike="noStrike" baseline="0" dirty="0">
                <a:solidFill>
                  <a:srgbClr val="000000"/>
                </a:solidFill>
                <a:latin typeface="CMR12"/>
              </a:rPr>
              <a:t>(</a:t>
            </a:r>
            <a:r>
              <a:rPr lang="en-US" sz="1800" b="0" i="0" u="none" strike="noStrike" baseline="0" dirty="0">
                <a:solidFill>
                  <a:srgbClr val="000000"/>
                </a:solidFill>
                <a:latin typeface="CMMI12"/>
              </a:rPr>
              <a:t>t</a:t>
            </a:r>
            <a:r>
              <a:rPr lang="en-US" sz="1800" b="0" i="0" u="none" strike="noStrike" baseline="0" dirty="0">
                <a:solidFill>
                  <a:srgbClr val="000000"/>
                </a:solidFill>
                <a:latin typeface="CMR12"/>
              </a:rPr>
              <a:t>))/</a:t>
            </a:r>
            <a:r>
              <a:rPr lang="en-US" sz="1800" b="0" i="0" u="none" strike="noStrike" baseline="0" dirty="0">
                <a:solidFill>
                  <a:srgbClr val="000000"/>
                </a:solidFill>
                <a:latin typeface="CMMI12"/>
              </a:rPr>
              <a:t>h </a:t>
            </a:r>
            <a:r>
              <a:rPr lang="en-US" sz="1800" b="0" i="0" u="none" strike="noStrike" baseline="0" dirty="0">
                <a:solidFill>
                  <a:srgbClr val="000000"/>
                </a:solidFill>
                <a:latin typeface="Times New Roman" panose="02020603050405020304" pitchFamily="18" charset="0"/>
              </a:rPr>
              <a:t>] looks an awful lot like the slope </a:t>
            </a:r>
            <a:r>
              <a:rPr lang="en-US" sz="1800" b="0" i="0" u="none" strike="noStrike" baseline="0" dirty="0">
                <a:solidFill>
                  <a:srgbClr val="000000"/>
                </a:solidFill>
                <a:latin typeface="CMMI12"/>
              </a:rPr>
              <a:t>y</a:t>
            </a:r>
            <a:r>
              <a:rPr lang="en-US" sz="1800" b="0" i="0" u="none" strike="noStrike" baseline="0" dirty="0">
                <a:solidFill>
                  <a:srgbClr val="000000"/>
                </a:solidFill>
                <a:latin typeface="CMR12"/>
              </a:rPr>
              <a:t>2 </a:t>
            </a:r>
            <a:r>
              <a:rPr lang="en-US" sz="1800" b="0" i="0" u="none" strike="noStrike" baseline="0" dirty="0">
                <a:solidFill>
                  <a:srgbClr val="000000"/>
                </a:solidFill>
                <a:latin typeface="CMSY10"/>
              </a:rPr>
              <a:t>− </a:t>
            </a:r>
            <a:r>
              <a:rPr lang="en-US" sz="1800" b="0" i="0" u="none" strike="noStrike" baseline="0" dirty="0">
                <a:solidFill>
                  <a:srgbClr val="000000"/>
                </a:solidFill>
                <a:latin typeface="CMMI12"/>
              </a:rPr>
              <a:t>y</a:t>
            </a:r>
            <a:r>
              <a:rPr lang="en-US" sz="1800" b="0" i="0" u="none" strike="noStrike" baseline="0" dirty="0">
                <a:solidFill>
                  <a:srgbClr val="000000"/>
                </a:solidFill>
                <a:latin typeface="CMR12"/>
              </a:rPr>
              <a:t>1</a:t>
            </a:r>
            <a:r>
              <a:rPr lang="en-US" sz="1800" b="0" i="0" u="none" strike="noStrike" baseline="0" dirty="0">
                <a:solidFill>
                  <a:srgbClr val="000000"/>
                </a:solidFill>
                <a:latin typeface="Times New Roman" panose="02020603050405020304" pitchFamily="18" charset="0"/>
              </a:rPr>
              <a:t>. So now we just need to find </a:t>
            </a:r>
            <a:r>
              <a:rPr lang="en-US" sz="1800" b="0" i="0" u="none" strike="noStrike" baseline="0" dirty="0">
                <a:solidFill>
                  <a:srgbClr val="000000"/>
                </a:solidFill>
                <a:latin typeface="CMMI12"/>
              </a:rPr>
              <a:t>g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t</a:t>
            </a:r>
            <a:r>
              <a:rPr lang="en-US" sz="1800" b="0" i="0" u="none" strike="noStrike" baseline="0" dirty="0">
                <a:solidFill>
                  <a:srgbClr val="000000"/>
                </a:solidFill>
                <a:latin typeface="CMR17"/>
              </a:rPr>
              <a:t>)</a:t>
            </a:r>
            <a:r>
              <a:rPr lang="en-US" sz="1800" b="0" i="0" u="none" strike="noStrike" baseline="0" dirty="0">
                <a:solidFill>
                  <a:srgbClr val="000000"/>
                </a:solidFill>
                <a:latin typeface="Times New Roman" panose="02020603050405020304" pitchFamily="18" charset="0"/>
              </a:rPr>
              <a:t>. So, </a:t>
            </a:r>
            <a:r>
              <a:rPr lang="en-US" sz="1800" b="0" i="0" u="none" strike="noStrike" baseline="0" dirty="0">
                <a:solidFill>
                  <a:srgbClr val="000000"/>
                </a:solidFill>
                <a:latin typeface="CMMI12"/>
              </a:rPr>
              <a:t>g </a:t>
            </a:r>
            <a:r>
              <a:rPr lang="en-US" sz="1800" b="0" i="0" u="none" strike="noStrike" baseline="0" dirty="0">
                <a:solidFill>
                  <a:srgbClr val="000000"/>
                </a:solidFill>
                <a:latin typeface="CMR17"/>
              </a:rPr>
              <a:t>(</a:t>
            </a:r>
            <a:r>
              <a:rPr lang="en-US" sz="1800" b="0" i="0" u="none" strike="noStrike" baseline="0" dirty="0">
                <a:solidFill>
                  <a:srgbClr val="000000"/>
                </a:solidFill>
                <a:latin typeface="CMMI12"/>
              </a:rPr>
              <a:t>t</a:t>
            </a:r>
            <a:r>
              <a:rPr lang="en-US" sz="1800" b="0" i="0" u="none" strike="noStrike" baseline="0" dirty="0">
                <a:solidFill>
                  <a:srgbClr val="000000"/>
                </a:solidFill>
                <a:latin typeface="CMR17"/>
              </a:rPr>
              <a:t>) </a:t>
            </a:r>
            <a:r>
              <a:rPr lang="en-US" sz="1800" b="0" i="0" u="none" strike="noStrike" baseline="0" dirty="0">
                <a:solidFill>
                  <a:srgbClr val="000000"/>
                </a:solidFill>
                <a:latin typeface="Times New Roman" panose="02020603050405020304" pitchFamily="18" charset="0"/>
              </a:rPr>
              <a:t>is pretty simple because we’re plugging t in for t , right?” </a:t>
            </a:r>
          </a:p>
          <a:p>
            <a:r>
              <a:rPr lang="en-US" sz="1800" b="0" i="0" u="none" strike="noStrike" baseline="0" dirty="0">
                <a:solidFill>
                  <a:srgbClr val="000000"/>
                </a:solidFill>
                <a:latin typeface="Times New Roman" panose="02020603050405020304" pitchFamily="18" charset="0"/>
              </a:rPr>
              <a:t>“what can I do with my derivative to find [the critical] points?” </a:t>
            </a:r>
            <a:endParaRPr lang="en-US" dirty="0"/>
          </a:p>
        </p:txBody>
      </p:sp>
      <p:sp>
        <p:nvSpPr>
          <p:cNvPr id="4" name="Title 1">
            <a:extLst>
              <a:ext uri="{FF2B5EF4-FFF2-40B4-BE49-F238E27FC236}">
                <a16:creationId xmlns:a16="http://schemas.microsoft.com/office/drawing/2014/main" id="{1ECE87D1-6AC9-E411-4EB5-8439E8FF0B50}"/>
              </a:ext>
            </a:extLst>
          </p:cNvPr>
          <p:cNvSpPr txBox="1">
            <a:spLocks/>
          </p:cNvSpPr>
          <p:nvPr/>
        </p:nvSpPr>
        <p:spPr>
          <a:xfrm>
            <a:off x="1097280" y="31677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75000"/>
                    <a:lumOff val="25000"/>
                  </a:schemeClr>
                </a:solidFill>
              </a:rPr>
              <a:t>Drew Upon Understanding</a:t>
            </a:r>
          </a:p>
        </p:txBody>
      </p:sp>
      <p:sp>
        <p:nvSpPr>
          <p:cNvPr id="5" name="Content Placeholder 2">
            <a:extLst>
              <a:ext uri="{FF2B5EF4-FFF2-40B4-BE49-F238E27FC236}">
                <a16:creationId xmlns:a16="http://schemas.microsoft.com/office/drawing/2014/main" id="{88F10404-3EA6-3DAA-9868-C31BBAB74D5A}"/>
              </a:ext>
            </a:extLst>
          </p:cNvPr>
          <p:cNvSpPr txBox="1">
            <a:spLocks/>
          </p:cNvSpPr>
          <p:nvPr/>
        </p:nvSpPr>
        <p:spPr>
          <a:xfrm>
            <a:off x="727364" y="4256700"/>
            <a:ext cx="10515600" cy="21635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u="none" strike="noStrike" baseline="0" dirty="0">
                <a:solidFill>
                  <a:srgbClr val="000000"/>
                </a:solidFill>
                <a:latin typeface="Times New Roman" panose="02020603050405020304" pitchFamily="18" charset="0"/>
              </a:rPr>
              <a:t>“that’s the whole idea of completing the square. We’re turning this term here into something squared. So that’s the importance of why we had to take that negative one out, because if we were to leave the negative one in here, it would mess things up.” </a:t>
            </a:r>
          </a:p>
          <a:p>
            <a:r>
              <a:rPr lang="en-US" sz="1800" b="0" i="0" u="none" strike="noStrike" baseline="0" dirty="0">
                <a:solidFill>
                  <a:srgbClr val="000000"/>
                </a:solidFill>
                <a:latin typeface="Times New Roman" panose="02020603050405020304" pitchFamily="18" charset="0"/>
              </a:rPr>
              <a:t>a tutor asked a student to identify the function type of </a:t>
            </a:r>
            <a:r>
              <a:rPr lang="en-US" sz="1800" b="0" i="0" u="none" strike="noStrike" baseline="0" dirty="0">
                <a:solidFill>
                  <a:srgbClr val="000000"/>
                </a:solidFill>
                <a:latin typeface="CMMI12"/>
              </a:rPr>
              <a:t>y </a:t>
            </a:r>
            <a:r>
              <a:rPr lang="en-US" sz="1800" b="0" i="0" u="none" strike="noStrike" baseline="0" dirty="0">
                <a:solidFill>
                  <a:srgbClr val="000000"/>
                </a:solidFill>
                <a:latin typeface="CMR17"/>
              </a:rPr>
              <a:t>= 2</a:t>
            </a:r>
            <a:r>
              <a:rPr lang="en-US" sz="1800" b="0" i="0" u="none" strike="noStrike" baseline="0" dirty="0">
                <a:solidFill>
                  <a:srgbClr val="000000"/>
                </a:solidFill>
                <a:latin typeface="CMMI12"/>
              </a:rPr>
              <a:t>x </a:t>
            </a:r>
            <a:r>
              <a:rPr lang="en-US" sz="1800" b="0" i="0" u="none" strike="noStrike" baseline="0" dirty="0">
                <a:solidFill>
                  <a:srgbClr val="000000"/>
                </a:solidFill>
                <a:latin typeface="CMR17"/>
              </a:rPr>
              <a:t>+ 5</a:t>
            </a:r>
            <a:r>
              <a:rPr lang="en-US" sz="1800" b="0" i="0" u="none" strike="noStrike" baseline="0" dirty="0">
                <a:solidFill>
                  <a:srgbClr val="000000"/>
                </a:solidFill>
                <a:latin typeface="Times New Roman" panose="02020603050405020304" pitchFamily="18" charset="0"/>
              </a:rPr>
              <a:t>, which required the student to extract information from the function to classify it. </a:t>
            </a:r>
          </a:p>
          <a:p>
            <a:r>
              <a:rPr lang="en-US" sz="1800" b="0" i="0" u="none" strike="noStrike" baseline="0" dirty="0">
                <a:solidFill>
                  <a:srgbClr val="000000"/>
                </a:solidFill>
                <a:latin typeface="Times New Roman" panose="02020603050405020304" pitchFamily="18" charset="0"/>
              </a:rPr>
              <a:t>Tutors were more likely to elaborate on responses and provide lengthy explanations, while students were being asked pointed questions that were likely to be evaluated by the tutor rather than used for probing student understanding. </a:t>
            </a:r>
            <a:endParaRPr lang="en-US" dirty="0"/>
          </a:p>
        </p:txBody>
      </p:sp>
      <p:cxnSp>
        <p:nvCxnSpPr>
          <p:cNvPr id="7" name="Straight Connector 6">
            <a:extLst>
              <a:ext uri="{FF2B5EF4-FFF2-40B4-BE49-F238E27FC236}">
                <a16:creationId xmlns:a16="http://schemas.microsoft.com/office/drawing/2014/main" id="{47268DAE-5541-5FD6-9DD5-58EC8992623D}"/>
              </a:ext>
            </a:extLst>
          </p:cNvPr>
          <p:cNvCxnSpPr/>
          <p:nvPr/>
        </p:nvCxnSpPr>
        <p:spPr>
          <a:xfrm>
            <a:off x="1162228" y="4127619"/>
            <a:ext cx="99934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4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073-DD33-FC43-DF61-3E6713BAEE01}"/>
              </a:ext>
            </a:extLst>
          </p:cNvPr>
          <p:cNvSpPr>
            <a:spLocks noGrp="1"/>
          </p:cNvSpPr>
          <p:nvPr>
            <p:ph type="title"/>
          </p:nvPr>
        </p:nvSpPr>
        <p:spPr/>
        <p:txBody>
          <a:bodyPr/>
          <a:lstStyle/>
          <a:p>
            <a:r>
              <a:rPr lang="en-US" dirty="0"/>
              <a:t>Immediately Reduced Cognitive Orientation</a:t>
            </a:r>
          </a:p>
        </p:txBody>
      </p:sp>
      <p:sp>
        <p:nvSpPr>
          <p:cNvPr id="3" name="Content Placeholder 2">
            <a:extLst>
              <a:ext uri="{FF2B5EF4-FFF2-40B4-BE49-F238E27FC236}">
                <a16:creationId xmlns:a16="http://schemas.microsoft.com/office/drawing/2014/main" id="{6CA87B33-FEC3-8281-4A47-A1344CCAF885}"/>
              </a:ext>
            </a:extLst>
          </p:cNvPr>
          <p:cNvSpPr>
            <a:spLocks noGrp="1"/>
          </p:cNvSpPr>
          <p:nvPr>
            <p:ph idx="1"/>
          </p:nvPr>
        </p:nvSpPr>
        <p:spPr>
          <a:xfrm>
            <a:off x="838200" y="1825625"/>
            <a:ext cx="10515600" cy="1603375"/>
          </a:xfrm>
        </p:spPr>
        <p:txBody>
          <a:bodyPr/>
          <a:lstStyle/>
          <a:p>
            <a:pPr marL="0" marR="980" indent="0" algn="just">
              <a:buNone/>
            </a:pPr>
            <a:r>
              <a:rPr lang="en-US" sz="1800" b="0" i="0" u="none" strike="noStrike" baseline="0" dirty="0">
                <a:latin typeface="Times New Roman" panose="02020603050405020304" pitchFamily="18" charset="0"/>
              </a:rPr>
              <a:t>Tutor: Not quite, so let’s just look at the denominator, in order to subtract five from 1/t, how would we do that? We can’t just go ahead and subtract it. So, we would have to find a common [pause]</a:t>
            </a:r>
          </a:p>
          <a:p>
            <a:pPr marL="0" indent="0" algn="just">
              <a:buNone/>
            </a:pPr>
            <a:r>
              <a:rPr lang="en-US" sz="1800" b="0" i="0" u="none" strike="noStrike" baseline="0" dirty="0">
                <a:latin typeface="Times New Roman" panose="02020603050405020304" pitchFamily="18" charset="0"/>
              </a:rPr>
              <a:t>Student: Denominator.</a:t>
            </a:r>
          </a:p>
          <a:p>
            <a:endParaRPr lang="en-US" dirty="0"/>
          </a:p>
        </p:txBody>
      </p:sp>
    </p:spTree>
    <p:extLst>
      <p:ext uri="{BB962C8B-B14F-4D97-AF65-F5344CB8AC3E}">
        <p14:creationId xmlns:p14="http://schemas.microsoft.com/office/powerpoint/2010/main" val="399022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E024E9-14E8-0D13-893C-E12691A8EEB1}"/>
              </a:ext>
            </a:extLst>
          </p:cNvPr>
          <p:cNvPicPr>
            <a:picLocks noGrp="1" noChangeAspect="1"/>
          </p:cNvPicPr>
          <p:nvPr>
            <p:ph idx="1"/>
          </p:nvPr>
        </p:nvPicPr>
        <p:blipFill>
          <a:blip r:embed="rId2"/>
          <a:stretch>
            <a:fillRect/>
          </a:stretch>
        </p:blipFill>
        <p:spPr>
          <a:xfrm>
            <a:off x="708809" y="365125"/>
            <a:ext cx="5683445" cy="5178997"/>
          </a:xfrm>
        </p:spPr>
      </p:pic>
      <p:pic>
        <p:nvPicPr>
          <p:cNvPr id="7" name="Picture 6">
            <a:extLst>
              <a:ext uri="{FF2B5EF4-FFF2-40B4-BE49-F238E27FC236}">
                <a16:creationId xmlns:a16="http://schemas.microsoft.com/office/drawing/2014/main" id="{81AE561A-000C-6666-4726-AFE14C9C4DF0}"/>
              </a:ext>
            </a:extLst>
          </p:cNvPr>
          <p:cNvPicPr>
            <a:picLocks noChangeAspect="1"/>
          </p:cNvPicPr>
          <p:nvPr/>
        </p:nvPicPr>
        <p:blipFill>
          <a:blip r:embed="rId3"/>
          <a:stretch>
            <a:fillRect/>
          </a:stretch>
        </p:blipFill>
        <p:spPr>
          <a:xfrm>
            <a:off x="6392254" y="660597"/>
            <a:ext cx="5545346" cy="3646484"/>
          </a:xfrm>
          <a:prstGeom prst="rect">
            <a:avLst/>
          </a:prstGeom>
        </p:spPr>
      </p:pic>
    </p:spTree>
    <p:extLst>
      <p:ext uri="{BB962C8B-B14F-4D97-AF65-F5344CB8AC3E}">
        <p14:creationId xmlns:p14="http://schemas.microsoft.com/office/powerpoint/2010/main" val="28441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720A80-4C8F-9193-899A-5FAD598F73B8}"/>
              </a:ext>
            </a:extLst>
          </p:cNvPr>
          <p:cNvPicPr>
            <a:picLocks noGrp="1" noChangeAspect="1"/>
          </p:cNvPicPr>
          <p:nvPr>
            <p:ph idx="1"/>
          </p:nvPr>
        </p:nvPicPr>
        <p:blipFill>
          <a:blip r:embed="rId2"/>
          <a:stretch>
            <a:fillRect/>
          </a:stretch>
        </p:blipFill>
        <p:spPr>
          <a:xfrm>
            <a:off x="781937" y="758806"/>
            <a:ext cx="8703895" cy="4468172"/>
          </a:xfrm>
          <a:prstGeom prst="rect">
            <a:avLst/>
          </a:prstGeom>
        </p:spPr>
      </p:pic>
      <p:sp>
        <p:nvSpPr>
          <p:cNvPr id="4" name="Rectangle: Rounded Corners 3">
            <a:extLst>
              <a:ext uri="{FF2B5EF4-FFF2-40B4-BE49-F238E27FC236}">
                <a16:creationId xmlns:a16="http://schemas.microsoft.com/office/drawing/2014/main" id="{E4CD762D-CAC0-B9EA-8929-DFC39999BB08}"/>
              </a:ext>
            </a:extLst>
          </p:cNvPr>
          <p:cNvSpPr/>
          <p:nvPr/>
        </p:nvSpPr>
        <p:spPr>
          <a:xfrm>
            <a:off x="908786" y="2528215"/>
            <a:ext cx="6503350" cy="367469"/>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50ACB1-855F-4401-A9A1-D7350E384222}"/>
              </a:ext>
            </a:extLst>
          </p:cNvPr>
          <p:cNvSpPr/>
          <p:nvPr/>
        </p:nvSpPr>
        <p:spPr>
          <a:xfrm>
            <a:off x="9152965" y="1434676"/>
            <a:ext cx="2716305" cy="4031873"/>
          </a:xfrm>
          <a:prstGeom prst="rect">
            <a:avLst/>
          </a:prstGeom>
          <a:solidFill>
            <a:schemeClr val="bg1"/>
          </a:solidFill>
        </p:spPr>
        <p:txBody>
          <a:bodyPr wrap="square">
            <a:spAutoFit/>
          </a:bodyPr>
          <a:lstStyle/>
          <a:p>
            <a:r>
              <a:rPr lang="en-US" sz="3200" dirty="0">
                <a:solidFill>
                  <a:srgbClr val="00B050"/>
                </a:solidFill>
              </a:rPr>
              <a:t>Tutors often ask students to carry out the steps of a process. They were not predominantly lecturing. </a:t>
            </a:r>
          </a:p>
        </p:txBody>
      </p:sp>
    </p:spTree>
    <p:extLst>
      <p:ext uri="{BB962C8B-B14F-4D97-AF65-F5344CB8AC3E}">
        <p14:creationId xmlns:p14="http://schemas.microsoft.com/office/powerpoint/2010/main" val="33225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720A80-4C8F-9193-899A-5FAD598F73B8}"/>
              </a:ext>
            </a:extLst>
          </p:cNvPr>
          <p:cNvPicPr>
            <a:picLocks noGrp="1" noChangeAspect="1"/>
          </p:cNvPicPr>
          <p:nvPr>
            <p:ph idx="1"/>
          </p:nvPr>
        </p:nvPicPr>
        <p:blipFill>
          <a:blip r:embed="rId2"/>
          <a:stretch>
            <a:fillRect/>
          </a:stretch>
        </p:blipFill>
        <p:spPr>
          <a:xfrm>
            <a:off x="781937" y="758806"/>
            <a:ext cx="8703895" cy="4468172"/>
          </a:xfrm>
          <a:prstGeom prst="rect">
            <a:avLst/>
          </a:prstGeom>
        </p:spPr>
      </p:pic>
      <p:sp>
        <p:nvSpPr>
          <p:cNvPr id="4" name="Rectangle: Rounded Corners 3">
            <a:extLst>
              <a:ext uri="{FF2B5EF4-FFF2-40B4-BE49-F238E27FC236}">
                <a16:creationId xmlns:a16="http://schemas.microsoft.com/office/drawing/2014/main" id="{E4CD762D-CAC0-B9EA-8929-DFC39999BB08}"/>
              </a:ext>
            </a:extLst>
          </p:cNvPr>
          <p:cNvSpPr/>
          <p:nvPr/>
        </p:nvSpPr>
        <p:spPr>
          <a:xfrm>
            <a:off x="846033" y="2922662"/>
            <a:ext cx="6503350" cy="367469"/>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B77DAD-0CB9-48C7-A8DF-3181790448C4}"/>
              </a:ext>
            </a:extLst>
          </p:cNvPr>
          <p:cNvSpPr/>
          <p:nvPr/>
        </p:nvSpPr>
        <p:spPr>
          <a:xfrm>
            <a:off x="9375076" y="1434676"/>
            <a:ext cx="2295209" cy="3539430"/>
          </a:xfrm>
          <a:prstGeom prst="rect">
            <a:avLst/>
          </a:prstGeom>
          <a:solidFill>
            <a:schemeClr val="bg1"/>
          </a:solidFill>
        </p:spPr>
        <p:txBody>
          <a:bodyPr wrap="square">
            <a:spAutoFit/>
          </a:bodyPr>
          <a:lstStyle/>
          <a:p>
            <a:r>
              <a:rPr lang="en-US" sz="3200" dirty="0">
                <a:solidFill>
                  <a:srgbClr val="FFC000"/>
                </a:solidFill>
              </a:rPr>
              <a:t>Tutors mostly determined the process needed to solve the problem</a:t>
            </a:r>
          </a:p>
        </p:txBody>
      </p:sp>
    </p:spTree>
    <p:extLst>
      <p:ext uri="{BB962C8B-B14F-4D97-AF65-F5344CB8AC3E}">
        <p14:creationId xmlns:p14="http://schemas.microsoft.com/office/powerpoint/2010/main" val="339798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DAB9-A0C9-42FF-AB1E-5AB3F10F59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4CA802-D6DA-4E61-93C5-9F2C72BAC2CA}"/>
              </a:ext>
            </a:extLst>
          </p:cNvPr>
          <p:cNvSpPr>
            <a:spLocks noGrp="1"/>
          </p:cNvSpPr>
          <p:nvPr>
            <p:ph idx="1"/>
          </p:nvPr>
        </p:nvSpPr>
        <p:spPr/>
        <p:txBody>
          <a:bodyPr/>
          <a:lstStyle/>
          <a:p>
            <a:endParaRPr lang="en-US"/>
          </a:p>
        </p:txBody>
      </p:sp>
      <p:pic>
        <p:nvPicPr>
          <p:cNvPr id="1026" name="Picture 2" descr="MLSC - Classes and Testimonials - 002.jpg">
            <a:extLst>
              <a:ext uri="{FF2B5EF4-FFF2-40B4-BE49-F238E27FC236}">
                <a16:creationId xmlns:a16="http://schemas.microsoft.com/office/drawing/2014/main" id="{D2619D81-9078-44C5-A8AD-0960B1732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47" y="-222635"/>
            <a:ext cx="10641106" cy="708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14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720A80-4C8F-9193-899A-5FAD598F73B8}"/>
              </a:ext>
            </a:extLst>
          </p:cNvPr>
          <p:cNvPicPr>
            <a:picLocks noGrp="1" noChangeAspect="1"/>
          </p:cNvPicPr>
          <p:nvPr>
            <p:ph idx="1"/>
          </p:nvPr>
        </p:nvPicPr>
        <p:blipFill>
          <a:blip r:embed="rId2"/>
          <a:stretch>
            <a:fillRect/>
          </a:stretch>
        </p:blipFill>
        <p:spPr>
          <a:xfrm>
            <a:off x="781937" y="758806"/>
            <a:ext cx="8703895" cy="4468172"/>
          </a:xfrm>
          <a:prstGeom prst="rect">
            <a:avLst/>
          </a:prstGeom>
        </p:spPr>
      </p:pic>
      <p:sp>
        <p:nvSpPr>
          <p:cNvPr id="5" name="Rectangle: Rounded Corners 4">
            <a:extLst>
              <a:ext uri="{FF2B5EF4-FFF2-40B4-BE49-F238E27FC236}">
                <a16:creationId xmlns:a16="http://schemas.microsoft.com/office/drawing/2014/main" id="{A99EC47D-772A-C19C-6C92-730E5E26B60B}"/>
              </a:ext>
            </a:extLst>
          </p:cNvPr>
          <p:cNvSpPr/>
          <p:nvPr/>
        </p:nvSpPr>
        <p:spPr>
          <a:xfrm>
            <a:off x="846033" y="3340758"/>
            <a:ext cx="6503350" cy="367469"/>
          </a:xfrm>
          <a:prstGeom prst="round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AB3F96-892A-4FA3-A972-95DBCCABD857}"/>
              </a:ext>
            </a:extLst>
          </p:cNvPr>
          <p:cNvSpPr/>
          <p:nvPr/>
        </p:nvSpPr>
        <p:spPr>
          <a:xfrm>
            <a:off x="9375076" y="1434676"/>
            <a:ext cx="2655559" cy="4031873"/>
          </a:xfrm>
          <a:prstGeom prst="rect">
            <a:avLst/>
          </a:prstGeom>
          <a:solidFill>
            <a:schemeClr val="bg1"/>
          </a:solidFill>
        </p:spPr>
        <p:txBody>
          <a:bodyPr wrap="square">
            <a:spAutoFit/>
          </a:bodyPr>
          <a:lstStyle/>
          <a:p>
            <a:r>
              <a:rPr lang="en-US" sz="3200" dirty="0">
                <a:solidFill>
                  <a:schemeClr val="bg1">
                    <a:lumMod val="50000"/>
                  </a:schemeClr>
                </a:solidFill>
              </a:rPr>
              <a:t>Tutors asked student to identify or recognize. Tutors would provide detailed explanations.</a:t>
            </a:r>
          </a:p>
        </p:txBody>
      </p:sp>
    </p:spTree>
    <p:extLst>
      <p:ext uri="{BB962C8B-B14F-4D97-AF65-F5344CB8AC3E}">
        <p14:creationId xmlns:p14="http://schemas.microsoft.com/office/powerpoint/2010/main" val="407704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720A80-4C8F-9193-899A-5FAD598F73B8}"/>
              </a:ext>
            </a:extLst>
          </p:cNvPr>
          <p:cNvPicPr>
            <a:picLocks noGrp="1" noChangeAspect="1"/>
          </p:cNvPicPr>
          <p:nvPr>
            <p:ph idx="1"/>
          </p:nvPr>
        </p:nvPicPr>
        <p:blipFill>
          <a:blip r:embed="rId2"/>
          <a:stretch>
            <a:fillRect/>
          </a:stretch>
        </p:blipFill>
        <p:spPr>
          <a:xfrm>
            <a:off x="781937" y="758806"/>
            <a:ext cx="8703895" cy="4468172"/>
          </a:xfrm>
          <a:prstGeom prst="rect">
            <a:avLst/>
          </a:prstGeom>
        </p:spPr>
      </p:pic>
      <p:sp>
        <p:nvSpPr>
          <p:cNvPr id="6" name="Rectangle: Rounded Corners 5">
            <a:extLst>
              <a:ext uri="{FF2B5EF4-FFF2-40B4-BE49-F238E27FC236}">
                <a16:creationId xmlns:a16="http://schemas.microsoft.com/office/drawing/2014/main" id="{A76AC220-514F-6B47-43F0-D220EC58FD64}"/>
              </a:ext>
            </a:extLst>
          </p:cNvPr>
          <p:cNvSpPr/>
          <p:nvPr/>
        </p:nvSpPr>
        <p:spPr>
          <a:xfrm>
            <a:off x="846033" y="3758855"/>
            <a:ext cx="5139131" cy="36746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BD4EE2-C31C-4D2A-AF03-97419F02595A}"/>
              </a:ext>
            </a:extLst>
          </p:cNvPr>
          <p:cNvSpPr/>
          <p:nvPr/>
        </p:nvSpPr>
        <p:spPr>
          <a:xfrm>
            <a:off x="8910918" y="1434676"/>
            <a:ext cx="3119717" cy="4524315"/>
          </a:xfrm>
          <a:prstGeom prst="rect">
            <a:avLst/>
          </a:prstGeom>
          <a:solidFill>
            <a:schemeClr val="bg1"/>
          </a:solidFill>
        </p:spPr>
        <p:txBody>
          <a:bodyPr wrap="square">
            <a:spAutoFit/>
          </a:bodyPr>
          <a:lstStyle/>
          <a:p>
            <a:r>
              <a:rPr lang="en-US" sz="3200" dirty="0">
                <a:solidFill>
                  <a:srgbClr val="FF0000"/>
                </a:solidFill>
              </a:rPr>
              <a:t>Tutors frequently re-worded a question without giving the student time to respond, often leaving them with a fill-in-the-blank question. </a:t>
            </a:r>
          </a:p>
        </p:txBody>
      </p:sp>
    </p:spTree>
    <p:extLst>
      <p:ext uri="{BB962C8B-B14F-4D97-AF65-F5344CB8AC3E}">
        <p14:creationId xmlns:p14="http://schemas.microsoft.com/office/powerpoint/2010/main" val="235993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97D5-FA3C-49E2-B1BF-8D528E4CA16D}"/>
              </a:ext>
            </a:extLst>
          </p:cNvPr>
          <p:cNvSpPr>
            <a:spLocks noGrp="1"/>
          </p:cNvSpPr>
          <p:nvPr>
            <p:ph type="title"/>
          </p:nvPr>
        </p:nvSpPr>
        <p:spPr/>
        <p:txBody>
          <a:bodyPr/>
          <a:lstStyle/>
          <a:p>
            <a:r>
              <a:rPr lang="en-US" dirty="0"/>
              <a:t>Metacognitive Knowledge</a:t>
            </a:r>
          </a:p>
        </p:txBody>
      </p:sp>
      <p:sp>
        <p:nvSpPr>
          <p:cNvPr id="3" name="Content Placeholder 2">
            <a:extLst>
              <a:ext uri="{FF2B5EF4-FFF2-40B4-BE49-F238E27FC236}">
                <a16:creationId xmlns:a16="http://schemas.microsoft.com/office/drawing/2014/main" id="{3CCAAC47-BE1A-4B54-91F4-7F46F78516E8}"/>
              </a:ext>
            </a:extLst>
          </p:cNvPr>
          <p:cNvSpPr>
            <a:spLocks noGrp="1"/>
          </p:cNvSpPr>
          <p:nvPr>
            <p:ph idx="1"/>
          </p:nvPr>
        </p:nvSpPr>
        <p:spPr/>
        <p:txBody>
          <a:bodyPr/>
          <a:lstStyle/>
          <a:p>
            <a:pPr>
              <a:buFontTx/>
              <a:buChar char="-"/>
            </a:pPr>
            <a:r>
              <a:rPr lang="en-US" dirty="0"/>
              <a:t>Tutors infrequently required students to utilize metacognitive knowledge. </a:t>
            </a:r>
          </a:p>
          <a:p>
            <a:pPr>
              <a:buFontTx/>
              <a:buChar char="-"/>
            </a:pPr>
            <a:r>
              <a:rPr lang="en-US" dirty="0"/>
              <a:t>Tutors mostly evaluated student work, though on some occasions they asked the student to evaluate their own work. </a:t>
            </a:r>
          </a:p>
          <a:p>
            <a:pPr>
              <a:buFontTx/>
              <a:buChar char="-"/>
            </a:pPr>
            <a:r>
              <a:rPr lang="en-US" dirty="0"/>
              <a:t>Tutors sometimes elaborated on student answers or asked follow-up questions. </a:t>
            </a:r>
          </a:p>
          <a:p>
            <a:pPr>
              <a:buFontTx/>
              <a:buChar char="-"/>
            </a:pPr>
            <a:r>
              <a:rPr lang="en-US" dirty="0"/>
              <a:t>Tutors sometimes asked a student to look up information in their notes/book. </a:t>
            </a:r>
          </a:p>
          <a:p>
            <a:pPr>
              <a:buFontTx/>
              <a:buChar char="-"/>
            </a:pPr>
            <a:r>
              <a:rPr lang="en-US" dirty="0"/>
              <a:t>Tutors often provided detailed explanations that linked mathematical ideas together. </a:t>
            </a:r>
          </a:p>
        </p:txBody>
      </p:sp>
    </p:spTree>
    <p:extLst>
      <p:ext uri="{BB962C8B-B14F-4D97-AF65-F5344CB8AC3E}">
        <p14:creationId xmlns:p14="http://schemas.microsoft.com/office/powerpoint/2010/main" val="206987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F1E8-52BD-CA86-DF63-C8E69B69A32D}"/>
              </a:ext>
            </a:extLst>
          </p:cNvPr>
          <p:cNvSpPr>
            <a:spLocks noGrp="1"/>
          </p:cNvSpPr>
          <p:nvPr>
            <p:ph type="title"/>
          </p:nvPr>
        </p:nvSpPr>
        <p:spPr/>
        <p:txBody>
          <a:bodyPr/>
          <a:lstStyle/>
          <a:p>
            <a:r>
              <a:rPr lang="en-US" dirty="0"/>
              <a:t>Recommendations for Tutor Training</a:t>
            </a:r>
          </a:p>
        </p:txBody>
      </p:sp>
      <p:sp>
        <p:nvSpPr>
          <p:cNvPr id="3" name="Content Placeholder 2">
            <a:extLst>
              <a:ext uri="{FF2B5EF4-FFF2-40B4-BE49-F238E27FC236}">
                <a16:creationId xmlns:a16="http://schemas.microsoft.com/office/drawing/2014/main" id="{F12B9565-B22A-6460-3406-1648AD9DA2D3}"/>
              </a:ext>
            </a:extLst>
          </p:cNvPr>
          <p:cNvSpPr>
            <a:spLocks noGrp="1"/>
          </p:cNvSpPr>
          <p:nvPr>
            <p:ph idx="1"/>
          </p:nvPr>
        </p:nvSpPr>
        <p:spPr>
          <a:xfrm>
            <a:off x="520711" y="2021790"/>
            <a:ext cx="10875818" cy="4672156"/>
          </a:xfrm>
        </p:spPr>
        <p:txBody>
          <a:bodyPr>
            <a:normAutofit/>
          </a:bodyPr>
          <a:lstStyle/>
          <a:p>
            <a:pPr marL="457200" lvl="1" indent="0">
              <a:buNone/>
            </a:pPr>
            <a:r>
              <a:rPr lang="en-US" sz="2400" b="0" i="0" u="none" strike="noStrike" baseline="0" dirty="0">
                <a:solidFill>
                  <a:srgbClr val="000000"/>
                </a:solidFill>
                <a:latin typeface="Times New Roman" panose="02020603050405020304" pitchFamily="18" charset="0"/>
              </a:rPr>
              <a:t>(1) Ask students to identify a solution path as well as the steps needed to carry out the problem. </a:t>
            </a:r>
          </a:p>
          <a:p>
            <a:pPr marL="457200" lvl="1" indent="0">
              <a:buNone/>
            </a:pPr>
            <a:r>
              <a:rPr lang="en-US" sz="2400" b="0" i="0" u="none" strike="noStrike" baseline="0" dirty="0">
                <a:solidFill>
                  <a:srgbClr val="000000"/>
                </a:solidFill>
                <a:latin typeface="Times New Roman" panose="02020603050405020304" pitchFamily="18" charset="0"/>
              </a:rPr>
              <a:t>(2) Allow the student to answer higher order questions without turning them into yes/no or multiple-choice type questions. </a:t>
            </a:r>
          </a:p>
          <a:p>
            <a:pPr marL="457200" lvl="1" indent="0">
              <a:buNone/>
            </a:pPr>
            <a:r>
              <a:rPr lang="en-US" sz="2400" b="0" i="0" u="none" strike="noStrike" baseline="0" dirty="0">
                <a:solidFill>
                  <a:srgbClr val="000000"/>
                </a:solidFill>
                <a:latin typeface="Times New Roman" panose="02020603050405020304" pitchFamily="18" charset="0"/>
              </a:rPr>
              <a:t>(3) After providing explanation, ask the student a question which requires the student to reason about the explanation provided rather than asking “right?” </a:t>
            </a:r>
          </a:p>
          <a:p>
            <a:pPr marL="457200" lvl="1" indent="0">
              <a:buNone/>
            </a:pPr>
            <a:r>
              <a:rPr lang="en-US" sz="2400" b="0" i="0" u="none" strike="noStrike" baseline="0" dirty="0">
                <a:solidFill>
                  <a:srgbClr val="000000"/>
                </a:solidFill>
                <a:latin typeface="Times New Roman" panose="02020603050405020304" pitchFamily="18" charset="0"/>
              </a:rPr>
              <a:t>(4) Explicitly model their own metacognitive processes and use questions to engage students in selecting and using metacognitive strategies. (i.e. ask student to read and break-down the problem statement)</a:t>
            </a:r>
          </a:p>
          <a:p>
            <a:pPr marL="457200" lvl="1" indent="0">
              <a:buNone/>
            </a:pPr>
            <a:r>
              <a:rPr lang="en-US" sz="2400" b="0" i="0" u="none" strike="noStrike" baseline="0" dirty="0">
                <a:solidFill>
                  <a:srgbClr val="000000"/>
                </a:solidFill>
                <a:latin typeface="Times New Roman" panose="02020603050405020304" pitchFamily="18" charset="0"/>
              </a:rPr>
              <a:t>(5) When a student’s utterance is incomplete or incorrect, ask the student a question to help them make their own mathematical realizations. </a:t>
            </a:r>
            <a:endParaRPr lang="en-US" sz="2400" dirty="0"/>
          </a:p>
          <a:p>
            <a:pPr lvl="1"/>
            <a:endParaRPr lang="en-US" dirty="0"/>
          </a:p>
        </p:txBody>
      </p:sp>
    </p:spTree>
    <p:extLst>
      <p:ext uri="{BB962C8B-B14F-4D97-AF65-F5344CB8AC3E}">
        <p14:creationId xmlns:p14="http://schemas.microsoft.com/office/powerpoint/2010/main" val="2577013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FDF-D90D-E167-6600-9848F05BA6B9}"/>
              </a:ext>
            </a:extLst>
          </p:cNvPr>
          <p:cNvSpPr>
            <a:spLocks noGrp="1"/>
          </p:cNvSpPr>
          <p:nvPr>
            <p:ph type="title"/>
          </p:nvPr>
        </p:nvSpPr>
        <p:spPr/>
        <p:txBody>
          <a:bodyPr/>
          <a:lstStyle/>
          <a:p>
            <a:r>
              <a:rPr lang="en-US" dirty="0"/>
              <a:t>Follow-Up Study – 3-turn sequences</a:t>
            </a:r>
          </a:p>
        </p:txBody>
      </p:sp>
    </p:spTree>
    <p:extLst>
      <p:ext uri="{BB962C8B-B14F-4D97-AF65-F5344CB8AC3E}">
        <p14:creationId xmlns:p14="http://schemas.microsoft.com/office/powerpoint/2010/main" val="290986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05F7-C180-E582-F69A-F4127D88E03D}"/>
              </a:ext>
            </a:extLst>
          </p:cNvPr>
          <p:cNvSpPr>
            <a:spLocks noGrp="1"/>
          </p:cNvSpPr>
          <p:nvPr>
            <p:ph type="title"/>
          </p:nvPr>
        </p:nvSpPr>
        <p:spPr/>
        <p:txBody>
          <a:bodyPr/>
          <a:lstStyle/>
          <a:p>
            <a:pPr algn="ctr"/>
            <a:r>
              <a:rPr lang="en-US" dirty="0"/>
              <a:t>Meta-Analysis of Departmental Change Efforts</a:t>
            </a:r>
          </a:p>
        </p:txBody>
      </p:sp>
      <p:pic>
        <p:nvPicPr>
          <p:cNvPr id="1026" name="Picture 2" descr="Deborah Moore-Russo – University of Oklahoma">
            <a:extLst>
              <a:ext uri="{FF2B5EF4-FFF2-40B4-BE49-F238E27FC236}">
                <a16:creationId xmlns:a16="http://schemas.microsoft.com/office/drawing/2014/main" id="{1C1D5D5E-FDBB-D0A8-5125-885AF8F599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9364" y="1825625"/>
            <a:ext cx="2613819" cy="2613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t Our Faculty | Richard Bland College">
            <a:extLst>
              <a:ext uri="{FF2B5EF4-FFF2-40B4-BE49-F238E27FC236}">
                <a16:creationId xmlns:a16="http://schemas.microsoft.com/office/drawing/2014/main" id="{13498387-68E4-3FBE-41CF-CA5B3D085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106" y="1825625"/>
            <a:ext cx="2613819" cy="2613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ssoc Professor Anthony Cronin">
            <a:extLst>
              <a:ext uri="{FF2B5EF4-FFF2-40B4-BE49-F238E27FC236}">
                <a16:creationId xmlns:a16="http://schemas.microsoft.com/office/drawing/2014/main" id="{16197D3E-2E2C-1FCA-0895-0771A689D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2" y="1825625"/>
            <a:ext cx="2613819" cy="261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C2CC44-3A88-04DD-FA0D-A8A2DBA466DB}"/>
              </a:ext>
            </a:extLst>
          </p:cNvPr>
          <p:cNvSpPr txBox="1"/>
          <p:nvPr/>
        </p:nvSpPr>
        <p:spPr>
          <a:xfrm>
            <a:off x="1108471" y="4850537"/>
            <a:ext cx="2133599" cy="923330"/>
          </a:xfrm>
          <a:prstGeom prst="rect">
            <a:avLst/>
          </a:prstGeom>
          <a:noFill/>
        </p:spPr>
        <p:txBody>
          <a:bodyPr wrap="square" rtlCol="0">
            <a:spAutoFit/>
          </a:bodyPr>
          <a:lstStyle/>
          <a:p>
            <a:pPr algn="ctr"/>
            <a:r>
              <a:rPr lang="en-US" dirty="0"/>
              <a:t>Anthony Cronin</a:t>
            </a:r>
          </a:p>
          <a:p>
            <a:pPr algn="ctr"/>
            <a:r>
              <a:rPr lang="en-US" dirty="0"/>
              <a:t>University College Dublin</a:t>
            </a:r>
            <a:endParaRPr lang="en-GB" dirty="0"/>
          </a:p>
        </p:txBody>
      </p:sp>
      <p:sp>
        <p:nvSpPr>
          <p:cNvPr id="6" name="TextBox 5">
            <a:extLst>
              <a:ext uri="{FF2B5EF4-FFF2-40B4-BE49-F238E27FC236}">
                <a16:creationId xmlns:a16="http://schemas.microsoft.com/office/drawing/2014/main" id="{4F0F759D-A656-4178-C2AB-79520F89F1D5}"/>
              </a:ext>
            </a:extLst>
          </p:cNvPr>
          <p:cNvSpPr txBox="1"/>
          <p:nvPr/>
        </p:nvSpPr>
        <p:spPr>
          <a:xfrm>
            <a:off x="4759473" y="4856677"/>
            <a:ext cx="2133599" cy="923330"/>
          </a:xfrm>
          <a:prstGeom prst="rect">
            <a:avLst/>
          </a:prstGeom>
          <a:noFill/>
        </p:spPr>
        <p:txBody>
          <a:bodyPr wrap="square" rtlCol="0">
            <a:spAutoFit/>
          </a:bodyPr>
          <a:lstStyle/>
          <a:p>
            <a:pPr algn="ctr"/>
            <a:r>
              <a:rPr lang="en-US" dirty="0"/>
              <a:t>Deb Moore-Russo</a:t>
            </a:r>
          </a:p>
          <a:p>
            <a:pPr algn="ctr"/>
            <a:r>
              <a:rPr lang="en-US" dirty="0"/>
              <a:t>University of Oklahoma</a:t>
            </a:r>
            <a:endParaRPr lang="en-GB" dirty="0"/>
          </a:p>
        </p:txBody>
      </p:sp>
      <p:sp>
        <p:nvSpPr>
          <p:cNvPr id="7" name="TextBox 6">
            <a:extLst>
              <a:ext uri="{FF2B5EF4-FFF2-40B4-BE49-F238E27FC236}">
                <a16:creationId xmlns:a16="http://schemas.microsoft.com/office/drawing/2014/main" id="{AF1FB111-D117-1EEB-4FA7-68FAE9B83B48}"/>
              </a:ext>
            </a:extLst>
          </p:cNvPr>
          <p:cNvSpPr txBox="1"/>
          <p:nvPr/>
        </p:nvSpPr>
        <p:spPr>
          <a:xfrm>
            <a:off x="8410475" y="4850537"/>
            <a:ext cx="2133599" cy="923330"/>
          </a:xfrm>
          <a:prstGeom prst="rect">
            <a:avLst/>
          </a:prstGeom>
          <a:noFill/>
        </p:spPr>
        <p:txBody>
          <a:bodyPr wrap="square" rtlCol="0">
            <a:spAutoFit/>
          </a:bodyPr>
          <a:lstStyle/>
          <a:p>
            <a:pPr algn="ctr"/>
            <a:r>
              <a:rPr lang="en-US" dirty="0"/>
              <a:t>Katie Bjorkman</a:t>
            </a:r>
          </a:p>
          <a:p>
            <a:pPr algn="ctr"/>
            <a:r>
              <a:rPr lang="en-US" dirty="0"/>
              <a:t>Richard Bland College</a:t>
            </a:r>
            <a:endParaRPr lang="en-GB" dirty="0"/>
          </a:p>
        </p:txBody>
      </p:sp>
    </p:spTree>
    <p:extLst>
      <p:ext uri="{BB962C8B-B14F-4D97-AF65-F5344CB8AC3E}">
        <p14:creationId xmlns:p14="http://schemas.microsoft.com/office/powerpoint/2010/main" val="201385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4495-C908-44A3-A61B-EA7913AFDB6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C9AB39B-B661-481C-9BC2-7E382F2872F5}"/>
              </a:ext>
            </a:extLst>
          </p:cNvPr>
          <p:cNvSpPr>
            <a:spLocks noGrp="1"/>
          </p:cNvSpPr>
          <p:nvPr>
            <p:ph idx="1"/>
          </p:nvPr>
        </p:nvSpPr>
        <p:spPr/>
        <p:txBody>
          <a:bodyPr>
            <a:normAutofit/>
          </a:bodyPr>
          <a:lstStyle/>
          <a:p>
            <a:r>
              <a:rPr lang="en-US" dirty="0"/>
              <a:t>National calls to push for more equitable and effective teaching practices in postsecondary mathematics (</a:t>
            </a:r>
            <a:r>
              <a:rPr lang="nn-NO" dirty="0"/>
              <a:t>CBMS, 2016; MAA, 2018; NRC, 2013; Saxe &amp; Braddy, 2015)</a:t>
            </a:r>
            <a:endParaRPr lang="en-US" dirty="0"/>
          </a:p>
          <a:p>
            <a:endParaRPr lang="en-US" dirty="0"/>
          </a:p>
          <a:p>
            <a:r>
              <a:rPr lang="en-US" dirty="0"/>
              <a:t>Calls for changes at the department level (Quan et al., 2019; </a:t>
            </a:r>
            <a:r>
              <a:rPr lang="en-US" dirty="0" err="1"/>
              <a:t>Reinholz</a:t>
            </a:r>
            <a:r>
              <a:rPr lang="en-US" dirty="0"/>
              <a:t> &amp; </a:t>
            </a:r>
            <a:r>
              <a:rPr lang="en-US" dirty="0" err="1"/>
              <a:t>Apkarian</a:t>
            </a:r>
            <a:r>
              <a:rPr lang="en-US" dirty="0"/>
              <a:t>, 2018; </a:t>
            </a:r>
            <a:r>
              <a:rPr lang="en-US" dirty="0" err="1"/>
              <a:t>Reinholz</a:t>
            </a:r>
            <a:r>
              <a:rPr lang="en-US" dirty="0"/>
              <a:t>, Pilgrim, </a:t>
            </a:r>
            <a:r>
              <a:rPr lang="en-US" dirty="0" err="1"/>
              <a:t>Corbo</a:t>
            </a:r>
            <a:r>
              <a:rPr lang="en-US" dirty="0"/>
              <a:t> &amp; Finkelstein, 2019)</a:t>
            </a:r>
          </a:p>
          <a:p>
            <a:endParaRPr lang="en-US" dirty="0"/>
          </a:p>
          <a:p>
            <a:r>
              <a:rPr lang="en-US" i="1" dirty="0"/>
              <a:t>Student Engagement in Mathematics through an Institutional Network for Active Learning</a:t>
            </a:r>
            <a:r>
              <a:rPr lang="en-US" dirty="0"/>
              <a:t> (SEMINAL) Project (Smith, Voigt, </a:t>
            </a:r>
            <a:r>
              <a:rPr lang="en-US" dirty="0" err="1"/>
              <a:t>Ström</a:t>
            </a:r>
            <a:r>
              <a:rPr lang="en-US" dirty="0"/>
              <a:t>, Webb &amp; Martin, 2021)</a:t>
            </a:r>
          </a:p>
        </p:txBody>
      </p:sp>
    </p:spTree>
    <p:extLst>
      <p:ext uri="{BB962C8B-B14F-4D97-AF65-F5344CB8AC3E}">
        <p14:creationId xmlns:p14="http://schemas.microsoft.com/office/powerpoint/2010/main" val="57155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0387-F716-D60B-E2C6-8E27015D0E95}"/>
              </a:ext>
            </a:extLst>
          </p:cNvPr>
          <p:cNvSpPr>
            <a:spLocks noGrp="1"/>
          </p:cNvSpPr>
          <p:nvPr>
            <p:ph type="title"/>
          </p:nvPr>
        </p:nvSpPr>
        <p:spPr/>
        <p:txBody>
          <a:bodyPr/>
          <a:lstStyle/>
          <a:p>
            <a:r>
              <a:rPr lang="en-US" dirty="0"/>
              <a:t>Organizational Change</a:t>
            </a:r>
          </a:p>
        </p:txBody>
      </p:sp>
      <p:pic>
        <p:nvPicPr>
          <p:cNvPr id="5" name="Content Placeholder 4">
            <a:extLst>
              <a:ext uri="{FF2B5EF4-FFF2-40B4-BE49-F238E27FC236}">
                <a16:creationId xmlns:a16="http://schemas.microsoft.com/office/drawing/2014/main" id="{27155DB6-A72F-7C86-6633-B88CC11BD9D8}"/>
              </a:ext>
            </a:extLst>
          </p:cNvPr>
          <p:cNvPicPr>
            <a:picLocks noGrp="1" noChangeAspect="1"/>
          </p:cNvPicPr>
          <p:nvPr>
            <p:ph idx="1"/>
          </p:nvPr>
        </p:nvPicPr>
        <p:blipFill>
          <a:blip r:embed="rId2"/>
          <a:stretch>
            <a:fillRect/>
          </a:stretch>
        </p:blipFill>
        <p:spPr>
          <a:xfrm>
            <a:off x="6762152" y="1737360"/>
            <a:ext cx="5083009" cy="2373615"/>
          </a:xfrm>
        </p:spPr>
      </p:pic>
      <p:sp>
        <p:nvSpPr>
          <p:cNvPr id="7" name="TextBox 6">
            <a:extLst>
              <a:ext uri="{FF2B5EF4-FFF2-40B4-BE49-F238E27FC236}">
                <a16:creationId xmlns:a16="http://schemas.microsoft.com/office/drawing/2014/main" id="{81B199AD-8F0A-B704-005C-EC91D0AD5A2A}"/>
              </a:ext>
            </a:extLst>
          </p:cNvPr>
          <p:cNvSpPr txBox="1"/>
          <p:nvPr/>
        </p:nvSpPr>
        <p:spPr>
          <a:xfrm>
            <a:off x="838200" y="1815922"/>
            <a:ext cx="6094602" cy="3785652"/>
          </a:xfrm>
          <a:prstGeom prst="rect">
            <a:avLst/>
          </a:prstGeom>
          <a:noFill/>
        </p:spPr>
        <p:txBody>
          <a:bodyPr wrap="square">
            <a:spAutoFit/>
          </a:bodyPr>
          <a:lstStyle/>
          <a:p>
            <a:r>
              <a:rPr lang="en-US" sz="2400" dirty="0"/>
              <a:t>Current models for organizational change in mathematics departments do not include the MLC as part of the equation!</a:t>
            </a:r>
          </a:p>
          <a:p>
            <a:endParaRPr lang="en-US" sz="2400" dirty="0"/>
          </a:p>
          <a:p>
            <a:endParaRPr lang="en-US" sz="2400" dirty="0"/>
          </a:p>
          <a:p>
            <a:endParaRPr lang="en-US" sz="2400" dirty="0"/>
          </a:p>
          <a:p>
            <a:r>
              <a:rPr lang="en-US" sz="2400" dirty="0"/>
              <a:t> </a:t>
            </a:r>
          </a:p>
          <a:p>
            <a:r>
              <a:rPr lang="en-US" sz="2400" dirty="0" err="1"/>
              <a:t>Reinholz</a:t>
            </a:r>
            <a:r>
              <a:rPr lang="en-US" sz="2400" dirty="0"/>
              <a:t> et al (2020) called for more MLC research as an example of organizational change </a:t>
            </a:r>
          </a:p>
        </p:txBody>
      </p:sp>
    </p:spTree>
    <p:extLst>
      <p:ext uri="{BB962C8B-B14F-4D97-AF65-F5344CB8AC3E}">
        <p14:creationId xmlns:p14="http://schemas.microsoft.com/office/powerpoint/2010/main" val="177556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5F71-69DC-4919-9240-86DE57F0CF80}"/>
              </a:ext>
            </a:extLst>
          </p:cNvPr>
          <p:cNvSpPr>
            <a:spLocks noGrp="1"/>
          </p:cNvSpPr>
          <p:nvPr>
            <p:ph type="title"/>
          </p:nvPr>
        </p:nvSpPr>
        <p:spPr/>
        <p:txBody>
          <a:bodyPr/>
          <a:lstStyle/>
          <a:p>
            <a:r>
              <a:rPr lang="en-US" dirty="0"/>
              <a:t>Characteristics of Successful Programs</a:t>
            </a:r>
          </a:p>
        </p:txBody>
      </p:sp>
      <p:sp>
        <p:nvSpPr>
          <p:cNvPr id="3" name="Content Placeholder 2">
            <a:extLst>
              <a:ext uri="{FF2B5EF4-FFF2-40B4-BE49-F238E27FC236}">
                <a16:creationId xmlns:a16="http://schemas.microsoft.com/office/drawing/2014/main" id="{4BBE9B39-0C63-419F-B940-68971A782EB0}"/>
              </a:ext>
            </a:extLst>
          </p:cNvPr>
          <p:cNvSpPr>
            <a:spLocks noGrp="1"/>
          </p:cNvSpPr>
          <p:nvPr>
            <p:ph idx="1"/>
          </p:nvPr>
        </p:nvSpPr>
        <p:spPr/>
        <p:txBody>
          <a:bodyPr>
            <a:normAutofit/>
          </a:bodyPr>
          <a:lstStyle/>
          <a:p>
            <a:r>
              <a:rPr lang="en-US" dirty="0"/>
              <a:t>Collection and use of local data</a:t>
            </a:r>
          </a:p>
          <a:p>
            <a:r>
              <a:rPr lang="en-US" dirty="0"/>
              <a:t>Effective placement system</a:t>
            </a:r>
          </a:p>
          <a:p>
            <a:r>
              <a:rPr lang="en-US" dirty="0"/>
              <a:t>Course coordination</a:t>
            </a:r>
          </a:p>
          <a:p>
            <a:r>
              <a:rPr lang="en-US" dirty="0"/>
              <a:t>Challenging course content</a:t>
            </a:r>
          </a:p>
          <a:p>
            <a:r>
              <a:rPr lang="en-US" dirty="0"/>
              <a:t>Student-centered instructional methods</a:t>
            </a:r>
          </a:p>
          <a:p>
            <a:r>
              <a:rPr lang="en-US" dirty="0"/>
              <a:t>GTA development program</a:t>
            </a:r>
          </a:p>
          <a:p>
            <a:r>
              <a:rPr lang="en-US" dirty="0"/>
              <a:t>Proactive student support services</a:t>
            </a:r>
          </a:p>
          <a:p>
            <a:pPr marL="0" indent="0">
              <a:buNone/>
            </a:pPr>
            <a:r>
              <a:rPr lang="en-US" dirty="0"/>
              <a:t>		(</a:t>
            </a:r>
            <a:r>
              <a:rPr lang="fr-FR" dirty="0" err="1"/>
              <a:t>Bressoud</a:t>
            </a:r>
            <a:r>
              <a:rPr lang="fr-FR" dirty="0"/>
              <a:t> et al., 2015; </a:t>
            </a:r>
            <a:r>
              <a:rPr lang="fr-FR" dirty="0" err="1"/>
              <a:t>Bressoud</a:t>
            </a:r>
            <a:r>
              <a:rPr lang="fr-FR" dirty="0"/>
              <a:t> &amp; Rasmussen, 2015)</a:t>
            </a:r>
            <a:endParaRPr lang="en-US" dirty="0"/>
          </a:p>
        </p:txBody>
      </p:sp>
    </p:spTree>
    <p:extLst>
      <p:ext uri="{BB962C8B-B14F-4D97-AF65-F5344CB8AC3E}">
        <p14:creationId xmlns:p14="http://schemas.microsoft.com/office/powerpoint/2010/main" val="2960737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E88C-B699-418B-B332-450F2FA9BC80}"/>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4157F241-65B5-4A9D-BBE9-BB3B1B673187}"/>
              </a:ext>
            </a:extLst>
          </p:cNvPr>
          <p:cNvSpPr>
            <a:spLocks noGrp="1"/>
          </p:cNvSpPr>
          <p:nvPr>
            <p:ph idx="1"/>
          </p:nvPr>
        </p:nvSpPr>
        <p:spPr/>
        <p:txBody>
          <a:bodyPr/>
          <a:lstStyle/>
          <a:p>
            <a:pPr marL="0" indent="0" fontAlgn="base">
              <a:buNone/>
            </a:pPr>
            <a:r>
              <a:rPr lang="en-US" sz="2400" dirty="0"/>
              <a:t>Where are change efforts focused when mathematics departments seek to increase student success in precalculus and calculus? </a:t>
            </a:r>
          </a:p>
          <a:p>
            <a:pPr marL="0" indent="0" fontAlgn="base">
              <a:buNone/>
            </a:pPr>
            <a:r>
              <a:rPr lang="en-US" sz="2400" dirty="0"/>
              <a:t>Are there germane aspects related to student success that are not reported or considered in change efforts?</a:t>
            </a:r>
          </a:p>
          <a:p>
            <a:pPr marL="0" indent="0">
              <a:buNone/>
            </a:pPr>
            <a:endParaRPr lang="en-US" dirty="0"/>
          </a:p>
        </p:txBody>
      </p:sp>
    </p:spTree>
    <p:extLst>
      <p:ext uri="{BB962C8B-B14F-4D97-AF65-F5344CB8AC3E}">
        <p14:creationId xmlns:p14="http://schemas.microsoft.com/office/powerpoint/2010/main" val="378569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 - MLSC Students 2022 - 001.jpg">
            <a:extLst>
              <a:ext uri="{FF2B5EF4-FFF2-40B4-BE49-F238E27FC236}">
                <a16:creationId xmlns:a16="http://schemas.microsoft.com/office/drawing/2014/main" id="{DE69EDF3-728C-44F2-954D-7D5529782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937" y="406291"/>
            <a:ext cx="9068127" cy="6045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th - MLSC Students 2022 - 026.jpg">
            <a:extLst>
              <a:ext uri="{FF2B5EF4-FFF2-40B4-BE49-F238E27FC236}">
                <a16:creationId xmlns:a16="http://schemas.microsoft.com/office/drawing/2014/main" id="{CC98122B-E375-4C30-A559-29937CB137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13190" y="3519206"/>
            <a:ext cx="6034087" cy="4022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h - MLSC Students 2022 - 011.jpg">
            <a:extLst>
              <a:ext uri="{FF2B5EF4-FFF2-40B4-BE49-F238E27FC236}">
                <a16:creationId xmlns:a16="http://schemas.microsoft.com/office/drawing/2014/main" id="{4DC4DA8F-E65E-426C-9FB1-B9DA3869A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190" y="0"/>
            <a:ext cx="5278810" cy="35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8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C9A4-1229-4577-ADB3-F8F56257E932}"/>
              </a:ext>
            </a:extLst>
          </p:cNvPr>
          <p:cNvSpPr>
            <a:spLocks noGrp="1"/>
          </p:cNvSpPr>
          <p:nvPr>
            <p:ph type="title"/>
          </p:nvPr>
        </p:nvSpPr>
        <p:spPr/>
        <p:txBody>
          <a:bodyPr/>
          <a:lstStyle/>
          <a:p>
            <a:r>
              <a:rPr lang="en-US" dirty="0"/>
              <a:t>Data Set</a:t>
            </a:r>
          </a:p>
        </p:txBody>
      </p:sp>
      <p:sp>
        <p:nvSpPr>
          <p:cNvPr id="3" name="Content Placeholder 2">
            <a:extLst>
              <a:ext uri="{FF2B5EF4-FFF2-40B4-BE49-F238E27FC236}">
                <a16:creationId xmlns:a16="http://schemas.microsoft.com/office/drawing/2014/main" id="{2D5D53AB-E035-495C-B0FE-CE5679A5B1CC}"/>
              </a:ext>
            </a:extLst>
          </p:cNvPr>
          <p:cNvSpPr>
            <a:spLocks noGrp="1"/>
          </p:cNvSpPr>
          <p:nvPr>
            <p:ph idx="1"/>
          </p:nvPr>
        </p:nvSpPr>
        <p:spPr/>
        <p:txBody>
          <a:bodyPr/>
          <a:lstStyle/>
          <a:p>
            <a:r>
              <a:rPr lang="en-US" dirty="0"/>
              <a:t>The 26 articles published in the 2021 Special Issue of PRIMUS on </a:t>
            </a:r>
            <a:r>
              <a:rPr lang="en-US" i="1" dirty="0"/>
              <a:t>Insights and Lessons Learned from Mathematics Departments in the Process of Change (Volume 25, Issues 3-5)</a:t>
            </a:r>
            <a:endParaRPr lang="en-US" dirty="0"/>
          </a:p>
        </p:txBody>
      </p:sp>
    </p:spTree>
    <p:extLst>
      <p:ext uri="{BB962C8B-B14F-4D97-AF65-F5344CB8AC3E}">
        <p14:creationId xmlns:p14="http://schemas.microsoft.com/office/powerpoint/2010/main" val="406694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48C742-D295-A639-ED62-91392EB7511D}"/>
              </a:ext>
            </a:extLst>
          </p:cNvPr>
          <p:cNvSpPr txBox="1"/>
          <p:nvPr/>
        </p:nvSpPr>
        <p:spPr>
          <a:xfrm>
            <a:off x="994730" y="1538243"/>
            <a:ext cx="10413906" cy="41019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4889C8B-1512-4D76-9B68-8B28C17B1910}"/>
              </a:ext>
            </a:extLst>
          </p:cNvPr>
          <p:cNvSpPr>
            <a:spLocks noGrp="1"/>
          </p:cNvSpPr>
          <p:nvPr>
            <p:ph type="title"/>
          </p:nvPr>
        </p:nvSpPr>
        <p:spPr>
          <a:xfrm>
            <a:off x="994730" y="-193337"/>
            <a:ext cx="10058400" cy="1450757"/>
          </a:xfrm>
        </p:spPr>
        <p:txBody>
          <a:bodyPr/>
          <a:lstStyle/>
          <a:p>
            <a:r>
              <a:rPr lang="en-US" dirty="0"/>
              <a:t>Methods</a:t>
            </a:r>
          </a:p>
        </p:txBody>
      </p:sp>
      <p:graphicFrame>
        <p:nvGraphicFramePr>
          <p:cNvPr id="4" name="Content Placeholder 3">
            <a:extLst>
              <a:ext uri="{FF2B5EF4-FFF2-40B4-BE49-F238E27FC236}">
                <a16:creationId xmlns:a16="http://schemas.microsoft.com/office/drawing/2014/main" id="{E0EDC2DC-19FC-4947-93C0-AE470B61ED66}"/>
              </a:ext>
            </a:extLst>
          </p:cNvPr>
          <p:cNvGraphicFramePr>
            <a:graphicFrameLocks noGrp="1"/>
          </p:cNvGraphicFramePr>
          <p:nvPr>
            <p:ph idx="1"/>
            <p:extLst>
              <p:ext uri="{D42A27DB-BD31-4B8C-83A1-F6EECF244321}">
                <p14:modId xmlns:p14="http://schemas.microsoft.com/office/powerpoint/2010/main" val="1316277311"/>
              </p:ext>
            </p:extLst>
          </p:nvPr>
        </p:nvGraphicFramePr>
        <p:xfrm>
          <a:off x="3619857" y="1016949"/>
          <a:ext cx="7251700" cy="4984268"/>
        </p:xfrm>
        <a:graphic>
          <a:graphicData uri="http://schemas.openxmlformats.org/drawingml/2006/table">
            <a:tbl>
              <a:tblPr/>
              <a:tblGrid>
                <a:gridCol w="790249">
                  <a:extLst>
                    <a:ext uri="{9D8B030D-6E8A-4147-A177-3AD203B41FA5}">
                      <a16:colId xmlns:a16="http://schemas.microsoft.com/office/drawing/2014/main" val="3982847107"/>
                    </a:ext>
                  </a:extLst>
                </a:gridCol>
                <a:gridCol w="2242914">
                  <a:extLst>
                    <a:ext uri="{9D8B030D-6E8A-4147-A177-3AD203B41FA5}">
                      <a16:colId xmlns:a16="http://schemas.microsoft.com/office/drawing/2014/main" val="2096185802"/>
                    </a:ext>
                  </a:extLst>
                </a:gridCol>
                <a:gridCol w="4218537">
                  <a:extLst>
                    <a:ext uri="{9D8B030D-6E8A-4147-A177-3AD203B41FA5}">
                      <a16:colId xmlns:a16="http://schemas.microsoft.com/office/drawing/2014/main" val="909740139"/>
                    </a:ext>
                  </a:extLst>
                </a:gridCol>
              </a:tblGrid>
              <a:tr h="30473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Level</a:t>
                      </a:r>
                      <a:endParaRPr lang="en-US">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w="1267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Description</a:t>
                      </a:r>
                      <a:endParaRPr lang="en-US" dirty="0">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w="1267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Representative Examples</a:t>
                      </a:r>
                      <a:endParaRPr lang="en-US">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w="126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161265"/>
                  </a:ext>
                </a:extLst>
              </a:tr>
              <a:tr h="765899">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Level 0</a:t>
                      </a:r>
                      <a:endParaRPr lang="en-US" sz="1400">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a:noFill/>
                    </a:lnB>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Characteristic not addressed in article</a:t>
                      </a:r>
                      <a:endParaRPr lang="en-US" sz="1400">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a:noFill/>
                    </a:lnB>
                  </a:tcPr>
                </a:tc>
                <a:tc>
                  <a:txBody>
                    <a:bodyPr/>
                    <a:lstStyle/>
                    <a:p>
                      <a:pPr fontAlgn="t"/>
                      <a:br>
                        <a:rPr lang="en-US" sz="1400">
                          <a:effectLst/>
                        </a:rPr>
                      </a:br>
                      <a:endParaRPr lang="en-US" sz="1400">
                        <a:effectLst/>
                      </a:endParaRPr>
                    </a:p>
                  </a:txBody>
                  <a:tcPr marL="63500" marR="63500" marT="63500" marB="63500">
                    <a:lnL>
                      <a:noFill/>
                    </a:lnL>
                    <a:lnR>
                      <a:noFill/>
                    </a:lnR>
                    <a:lnT w="126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3150771"/>
                  </a:ext>
                </a:extLst>
              </a:tr>
              <a:tr h="1526039">
                <a:tc rowSpan="2">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Level 1</a:t>
                      </a:r>
                      <a:endParaRPr lang="en-US" sz="1400">
                        <a:effectLst/>
                      </a:endParaRPr>
                    </a:p>
                  </a:txBody>
                  <a:tcPr marL="63500" marR="63500" marT="63500" marB="63500">
                    <a:lnL>
                      <a:noFill/>
                    </a:lnL>
                    <a:lnR>
                      <a:noFill/>
                    </a:lnR>
                    <a:lnT>
                      <a:noFill/>
                    </a:lnT>
                    <a:lnB>
                      <a:noFill/>
                    </a:lnB>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Characteristic mentioned as existing at institution but did not serve as part of current change effort</a:t>
                      </a:r>
                      <a:endParaRPr lang="en-US" sz="1400">
                        <a:effectLst/>
                      </a:endParaRPr>
                    </a:p>
                    <a:p>
                      <a:pPr rtl="0" fontAlgn="t">
                        <a:spcBef>
                          <a:spcPts val="0"/>
                        </a:spcBef>
                        <a:spcAft>
                          <a:spcPts val="0"/>
                        </a:spcAft>
                      </a:pPr>
                      <a:br>
                        <a:rPr lang="en-US" sz="1400">
                          <a:effectLst/>
                        </a:rPr>
                      </a:br>
                      <a:r>
                        <a:rPr lang="en-US" sz="1400" b="0" i="0" u="none" strike="noStrike">
                          <a:solidFill>
                            <a:srgbClr val="000000"/>
                          </a:solidFill>
                          <a:effectLst/>
                          <a:latin typeface="Arial" panose="020B0604020202020204" pitchFamily="34" charset="0"/>
                        </a:rPr>
                        <a:t>               OR</a:t>
                      </a:r>
                      <a:endParaRPr lang="en-US" sz="1400">
                        <a:effectLst/>
                      </a:endParaRPr>
                    </a:p>
                  </a:txBody>
                  <a:tcPr marL="63500" marR="63500" marT="63500" marB="63500">
                    <a:lnL>
                      <a:noFill/>
                    </a:lnL>
                    <a:lnR>
                      <a:noFill/>
                    </a:lnR>
                    <a:lnT>
                      <a:noFill/>
                    </a:lnT>
                    <a:lnB>
                      <a:noFill/>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a:t>
                      </a:r>
                      <a:r>
                        <a:rPr lang="en-US" sz="1400" b="0" i="1" u="none" strike="noStrike" dirty="0">
                          <a:solidFill>
                            <a:srgbClr val="000000"/>
                          </a:solidFill>
                          <a:effectLst/>
                          <a:latin typeface="Arial" panose="020B0604020202020204" pitchFamily="34" charset="0"/>
                        </a:rPr>
                        <a:t>we already do some of these things quite effectively, notably items (2)–(4) and (7)</a:t>
                      </a:r>
                      <a:r>
                        <a:rPr lang="en-US" sz="1400" b="0" i="0" u="none" strike="noStrike" dirty="0">
                          <a:solidFill>
                            <a:srgbClr val="000000"/>
                          </a:solidFill>
                          <a:effectLst/>
                          <a:latin typeface="Arial" panose="020B0604020202020204" pitchFamily="34" charset="0"/>
                        </a:rPr>
                        <a:t> [of the MAA Characteristics of Successful Calculus Programs].” (</a:t>
                      </a:r>
                      <a:r>
                        <a:rPr lang="en-US" sz="1400" b="0" i="0" u="none" strike="noStrike" dirty="0" err="1">
                          <a:solidFill>
                            <a:srgbClr val="000000"/>
                          </a:solidFill>
                          <a:effectLst/>
                          <a:latin typeface="Arial" panose="020B0604020202020204" pitchFamily="34" charset="0"/>
                        </a:rPr>
                        <a:t>Bennoun</a:t>
                      </a:r>
                      <a:r>
                        <a:rPr lang="en-US" sz="1400" b="0" i="0" u="none" strike="noStrike" dirty="0">
                          <a:solidFill>
                            <a:srgbClr val="000000"/>
                          </a:solidFill>
                          <a:effectLst/>
                          <a:latin typeface="Arial" panose="020B0604020202020204" pitchFamily="34" charset="0"/>
                        </a:rPr>
                        <a:t> &amp; Holm, 2021, p. 568)</a:t>
                      </a:r>
                      <a:endParaRPr lang="en-US" sz="1400" dirty="0">
                        <a:effectLst/>
                      </a:endParaRPr>
                    </a:p>
                    <a:p>
                      <a:pPr fontAlgn="t"/>
                      <a:br>
                        <a:rPr lang="en-US" sz="1400" dirty="0">
                          <a:effectLst/>
                        </a:rPr>
                      </a:br>
                      <a:endParaRPr lang="en-US" sz="1400" dirty="0">
                        <a:effectLst/>
                      </a:endParaRPr>
                    </a:p>
                  </a:txBody>
                  <a:tcPr marL="63500" marR="63500" marT="63500" marB="63500">
                    <a:lnL>
                      <a:noFill/>
                    </a:lnL>
                    <a:lnR>
                      <a:noFill/>
                    </a:lnR>
                    <a:lnT>
                      <a:noFill/>
                    </a:lnT>
                    <a:lnB>
                      <a:noFill/>
                    </a:lnB>
                  </a:tcPr>
                </a:tc>
                <a:extLst>
                  <a:ext uri="{0D108BD9-81ED-4DB2-BD59-A6C34878D82A}">
                    <a16:rowId xmlns:a16="http://schemas.microsoft.com/office/drawing/2014/main" val="2290334316"/>
                  </a:ext>
                </a:extLst>
              </a:tr>
              <a:tr h="1284176">
                <a:tc vMerge="1">
                  <a:txBody>
                    <a:bodyPr/>
                    <a:lstStyle/>
                    <a:p>
                      <a:endParaRPr lang="en-US"/>
                    </a:p>
                  </a:txBody>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Characteristic mentioned as part of the change effort but details not addressed in article</a:t>
                      </a:r>
                      <a:endParaRPr lang="en-US" sz="1400">
                        <a:effectLst/>
                      </a:endParaRPr>
                    </a:p>
                  </a:txBody>
                  <a:tcPr marL="63500" marR="63500" marT="63500" marB="63500">
                    <a:lnL>
                      <a:noFill/>
                    </a:lnL>
                    <a:lnR>
                      <a:noFill/>
                    </a:lnR>
                    <a:lnT>
                      <a:noFill/>
                    </a:lnT>
                    <a:lnB>
                      <a:noFill/>
                    </a:lnB>
                  </a:tcPr>
                </a:tc>
                <a:tc>
                  <a:txBody>
                    <a:bodyPr/>
                    <a:lstStyle/>
                    <a:p>
                      <a:pPr rtl="0" fontAlgn="t">
                        <a:spcBef>
                          <a:spcPts val="0"/>
                        </a:spcBef>
                        <a:spcAft>
                          <a:spcPts val="0"/>
                        </a:spcAft>
                      </a:pPr>
                      <a:r>
                        <a:rPr lang="en-US" sz="1400" b="0" i="1" u="none" strike="noStrike">
                          <a:solidFill>
                            <a:srgbClr val="000000"/>
                          </a:solidFill>
                          <a:effectLst/>
                          <a:latin typeface="Arial" panose="020B0604020202020204" pitchFamily="34" charset="0"/>
                        </a:rPr>
                        <a:t>“The following changes took place as part of this major change initiative</a:t>
                      </a:r>
                      <a:r>
                        <a:rPr lang="en-US" sz="1400" b="0" i="0" u="none" strike="noStrike">
                          <a:solidFill>
                            <a:srgbClr val="000000"/>
                          </a:solidFill>
                          <a:effectLst/>
                          <a:latin typeface="Arial" panose="020B0604020202020204" pitchFamily="34" charset="0"/>
                        </a:rPr>
                        <a:t> [list of characteristics addressed in change effort] ... [In this paper] </a:t>
                      </a:r>
                      <a:r>
                        <a:rPr lang="en-US" sz="1400" b="0" i="1" u="none" strike="noStrike">
                          <a:solidFill>
                            <a:srgbClr val="000000"/>
                          </a:solidFill>
                          <a:effectLst/>
                          <a:latin typeface="Arial" panose="020B0604020202020204" pitchFamily="34" charset="0"/>
                        </a:rPr>
                        <a:t>we discuss the successes and challenges that came with creating and implementing a new PD program for GTAs…”</a:t>
                      </a:r>
                      <a:r>
                        <a:rPr lang="en-US" sz="1400" b="0" i="0" u="none" strike="noStrike">
                          <a:solidFill>
                            <a:srgbClr val="000000"/>
                          </a:solidFill>
                          <a:effectLst/>
                          <a:latin typeface="Arial" panose="020B0604020202020204" pitchFamily="34" charset="0"/>
                        </a:rPr>
                        <a:t> (Pilgrim et al., 2021, pp. 595-596)</a:t>
                      </a:r>
                      <a:endParaRPr lang="en-US" sz="1400">
                        <a:effectLst/>
                      </a:endParaRPr>
                    </a:p>
                  </a:txBody>
                  <a:tcPr marL="63500" marR="63500" marT="63500" marB="63500">
                    <a:lnL>
                      <a:noFill/>
                    </a:lnL>
                    <a:lnR>
                      <a:noFill/>
                    </a:lnR>
                    <a:lnT>
                      <a:noFill/>
                    </a:lnT>
                    <a:lnB>
                      <a:noFill/>
                    </a:lnB>
                  </a:tcPr>
                </a:tc>
                <a:extLst>
                  <a:ext uri="{0D108BD9-81ED-4DB2-BD59-A6C34878D82A}">
                    <a16:rowId xmlns:a16="http://schemas.microsoft.com/office/drawing/2014/main" val="3344682179"/>
                  </a:ext>
                </a:extLst>
              </a:tr>
              <a:tr h="904106">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Level 2</a:t>
                      </a:r>
                      <a:endParaRPr lang="en-US" sz="1400">
                        <a:effectLst/>
                      </a:endParaRPr>
                    </a:p>
                  </a:txBody>
                  <a:tcPr marL="63500" marR="63500" marT="63500" marB="63500">
                    <a:lnL>
                      <a:noFill/>
                    </a:lnL>
                    <a:lnR>
                      <a:noFill/>
                    </a:lnR>
                    <a:lnT>
                      <a:noFill/>
                    </a:lnT>
                    <a:lnB w="1267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Characteristic specifically addressed in article as part of change effort</a:t>
                      </a:r>
                      <a:endParaRPr lang="en-US" sz="1400">
                        <a:effectLst/>
                      </a:endParaRPr>
                    </a:p>
                  </a:txBody>
                  <a:tcPr marL="63500" marR="63500" marT="63500" marB="63500">
                    <a:lnL>
                      <a:noFill/>
                    </a:lnL>
                    <a:lnR>
                      <a:noFill/>
                    </a:lnR>
                    <a:lnT>
                      <a:noFill/>
                    </a:lnT>
                    <a:lnB w="1267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dirty="0">
                          <a:solidFill>
                            <a:srgbClr val="000000"/>
                          </a:solidFill>
                          <a:effectLst/>
                          <a:latin typeface="Arial" panose="020B0604020202020204" pitchFamily="34" charset="0"/>
                        </a:rPr>
                        <a:t>“In this paper, we describe how we built on an existing community of practice around teaching to create an environment where active learning can flourish.”</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Ksir</a:t>
                      </a:r>
                      <a:r>
                        <a:rPr lang="en-US" sz="1400" b="0" i="0" u="none" strike="noStrike" dirty="0">
                          <a:solidFill>
                            <a:srgbClr val="000000"/>
                          </a:solidFill>
                          <a:effectLst/>
                          <a:latin typeface="Arial" panose="020B0604020202020204" pitchFamily="34" charset="0"/>
                        </a:rPr>
                        <a:t> et al., 2021, p. 459)</a:t>
                      </a:r>
                      <a:endParaRPr lang="en-US" sz="1400" dirty="0">
                        <a:effectLst/>
                      </a:endParaRPr>
                    </a:p>
                  </a:txBody>
                  <a:tcPr marL="63500" marR="63500" marT="63500" marB="63500">
                    <a:lnL>
                      <a:noFill/>
                    </a:lnL>
                    <a:lnR>
                      <a:noFill/>
                    </a:lnR>
                    <a:lnT>
                      <a:noFill/>
                    </a:lnT>
                    <a:lnB w="126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690942"/>
                  </a:ext>
                </a:extLst>
              </a:tr>
            </a:tbl>
          </a:graphicData>
        </a:graphic>
      </p:graphicFrame>
    </p:spTree>
    <p:extLst>
      <p:ext uri="{BB962C8B-B14F-4D97-AF65-F5344CB8AC3E}">
        <p14:creationId xmlns:p14="http://schemas.microsoft.com/office/powerpoint/2010/main" val="1165117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825C43-C723-F6B2-B95A-7094600A60EB}"/>
              </a:ext>
            </a:extLst>
          </p:cNvPr>
          <p:cNvSpPr txBox="1"/>
          <p:nvPr/>
        </p:nvSpPr>
        <p:spPr>
          <a:xfrm>
            <a:off x="1097280" y="1563880"/>
            <a:ext cx="10208806" cy="48711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8002B86-4C23-4E48-A27D-278AEF65F826}"/>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B87C021E-663B-A439-E818-D00B9FA215FD}"/>
              </a:ext>
            </a:extLst>
          </p:cNvPr>
          <p:cNvPicPr>
            <a:picLocks noGrp="1" noChangeAspect="1"/>
          </p:cNvPicPr>
          <p:nvPr>
            <p:ph idx="1"/>
          </p:nvPr>
        </p:nvPicPr>
        <p:blipFill>
          <a:blip r:embed="rId2"/>
          <a:stretch>
            <a:fillRect/>
          </a:stretch>
        </p:blipFill>
        <p:spPr>
          <a:xfrm>
            <a:off x="3381857" y="709301"/>
            <a:ext cx="8503163" cy="4819828"/>
          </a:xfrm>
        </p:spPr>
      </p:pic>
      <p:sp>
        <p:nvSpPr>
          <p:cNvPr id="7" name="Rectangle: Rounded Corners 6">
            <a:extLst>
              <a:ext uri="{FF2B5EF4-FFF2-40B4-BE49-F238E27FC236}">
                <a16:creationId xmlns:a16="http://schemas.microsoft.com/office/drawing/2014/main" id="{429309BF-4CDA-4E3C-B658-26A28EE1F03E}"/>
              </a:ext>
            </a:extLst>
          </p:cNvPr>
          <p:cNvSpPr/>
          <p:nvPr/>
        </p:nvSpPr>
        <p:spPr>
          <a:xfrm>
            <a:off x="3300581" y="2591939"/>
            <a:ext cx="2024454" cy="4445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3515802-78FF-47D2-81EF-8A54DB89DCD4}"/>
              </a:ext>
            </a:extLst>
          </p:cNvPr>
          <p:cNvSpPr/>
          <p:nvPr/>
        </p:nvSpPr>
        <p:spPr>
          <a:xfrm>
            <a:off x="3300580" y="2158340"/>
            <a:ext cx="2589231" cy="4445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5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1329-A892-4168-A315-6692E7B9E1A7}"/>
              </a:ext>
            </a:extLst>
          </p:cNvPr>
          <p:cNvSpPr>
            <a:spLocks noGrp="1"/>
          </p:cNvSpPr>
          <p:nvPr>
            <p:ph type="title"/>
          </p:nvPr>
        </p:nvSpPr>
        <p:spPr/>
        <p:txBody>
          <a:bodyPr/>
          <a:lstStyle/>
          <a:p>
            <a:r>
              <a:rPr lang="en-US" dirty="0"/>
              <a:t>Most Often Addressed Characteristics</a:t>
            </a:r>
          </a:p>
        </p:txBody>
      </p:sp>
      <p:sp>
        <p:nvSpPr>
          <p:cNvPr id="3" name="Content Placeholder 2">
            <a:extLst>
              <a:ext uri="{FF2B5EF4-FFF2-40B4-BE49-F238E27FC236}">
                <a16:creationId xmlns:a16="http://schemas.microsoft.com/office/drawing/2014/main" id="{16537D95-BA5D-4169-A980-3CD451E4021D}"/>
              </a:ext>
            </a:extLst>
          </p:cNvPr>
          <p:cNvSpPr>
            <a:spLocks noGrp="1"/>
          </p:cNvSpPr>
          <p:nvPr>
            <p:ph idx="1"/>
          </p:nvPr>
        </p:nvSpPr>
        <p:spPr/>
        <p:txBody>
          <a:bodyPr>
            <a:normAutofit/>
          </a:bodyPr>
          <a:lstStyle/>
          <a:p>
            <a:r>
              <a:rPr lang="en-US" sz="2800" dirty="0"/>
              <a:t>Change efforts may begin with individual instructors and then are scaled up through course coordination</a:t>
            </a:r>
          </a:p>
          <a:p>
            <a:r>
              <a:rPr lang="en-US" sz="2800" dirty="0"/>
              <a:t>Driven by and focused on faculty</a:t>
            </a:r>
          </a:p>
          <a:p>
            <a:r>
              <a:rPr lang="en-US" sz="2800" dirty="0"/>
              <a:t>Often using terminology that is taken-as-shared, not always citing original sources or defining terms. </a:t>
            </a:r>
          </a:p>
        </p:txBody>
      </p:sp>
    </p:spTree>
    <p:extLst>
      <p:ext uri="{BB962C8B-B14F-4D97-AF65-F5344CB8AC3E}">
        <p14:creationId xmlns:p14="http://schemas.microsoft.com/office/powerpoint/2010/main" val="199572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825C43-C723-F6B2-B95A-7094600A60EB}"/>
              </a:ext>
            </a:extLst>
          </p:cNvPr>
          <p:cNvSpPr txBox="1"/>
          <p:nvPr/>
        </p:nvSpPr>
        <p:spPr>
          <a:xfrm>
            <a:off x="1097280" y="1563880"/>
            <a:ext cx="10208806" cy="48711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8002B86-4C23-4E48-A27D-278AEF65F826}"/>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B87C021E-663B-A439-E818-D00B9FA215FD}"/>
              </a:ext>
            </a:extLst>
          </p:cNvPr>
          <p:cNvPicPr>
            <a:picLocks noGrp="1" noChangeAspect="1"/>
          </p:cNvPicPr>
          <p:nvPr>
            <p:ph idx="1"/>
          </p:nvPr>
        </p:nvPicPr>
        <p:blipFill>
          <a:blip r:embed="rId2"/>
          <a:stretch>
            <a:fillRect/>
          </a:stretch>
        </p:blipFill>
        <p:spPr>
          <a:xfrm>
            <a:off x="3381857" y="709301"/>
            <a:ext cx="8503163" cy="4819828"/>
          </a:xfrm>
        </p:spPr>
      </p:pic>
      <p:sp>
        <p:nvSpPr>
          <p:cNvPr id="9" name="Rectangle: Rounded Corners 8">
            <a:extLst>
              <a:ext uri="{FF2B5EF4-FFF2-40B4-BE49-F238E27FC236}">
                <a16:creationId xmlns:a16="http://schemas.microsoft.com/office/drawing/2014/main" id="{F6FEDEB0-AAA0-41B2-A563-C533779D0AE1}"/>
              </a:ext>
            </a:extLst>
          </p:cNvPr>
          <p:cNvSpPr/>
          <p:nvPr/>
        </p:nvSpPr>
        <p:spPr>
          <a:xfrm>
            <a:off x="3381857" y="3429000"/>
            <a:ext cx="2203155" cy="444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841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C62D-40FC-4644-84ED-8C657BF899D5}"/>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73CBB5E7-4081-429D-99E0-EAE39A6E0053}"/>
              </a:ext>
            </a:extLst>
          </p:cNvPr>
          <p:cNvSpPr>
            <a:spLocks noGrp="1"/>
          </p:cNvSpPr>
          <p:nvPr>
            <p:ph idx="1"/>
          </p:nvPr>
        </p:nvSpPr>
        <p:spPr/>
        <p:txBody>
          <a:bodyPr>
            <a:normAutofit/>
          </a:bodyPr>
          <a:lstStyle/>
          <a:p>
            <a:r>
              <a:rPr lang="en-US" sz="2800" dirty="0"/>
              <a:t>Professional development (faculty or GTA) was addressed by six of the articles. </a:t>
            </a:r>
            <a:r>
              <a:rPr lang="en-US" sz="2800" i="1" dirty="0"/>
              <a:t>Professional development</a:t>
            </a:r>
            <a:r>
              <a:rPr lang="en-US" sz="2800" dirty="0"/>
              <a:t> included formal development opportunities, such as a seminar on teaching, or explicit instruction on a specific teaching technique. </a:t>
            </a:r>
          </a:p>
          <a:p>
            <a:r>
              <a:rPr lang="en-US" sz="2800" dirty="0"/>
              <a:t>Fourteen institutions reported having a </a:t>
            </a:r>
            <a:r>
              <a:rPr lang="en-US" sz="2800" i="1" dirty="0"/>
              <a:t>community of practice</a:t>
            </a:r>
            <a:r>
              <a:rPr lang="en-US" sz="2800" dirty="0"/>
              <a:t> for instructors where less-formal, or less prescribed, professional development took place, but these were not coded as </a:t>
            </a:r>
            <a:r>
              <a:rPr lang="en-US" sz="2800" i="1" dirty="0"/>
              <a:t>professional development</a:t>
            </a:r>
            <a:r>
              <a:rPr lang="en-US" sz="2800" dirty="0"/>
              <a:t>.</a:t>
            </a:r>
          </a:p>
        </p:txBody>
      </p:sp>
    </p:spTree>
    <p:extLst>
      <p:ext uri="{BB962C8B-B14F-4D97-AF65-F5344CB8AC3E}">
        <p14:creationId xmlns:p14="http://schemas.microsoft.com/office/powerpoint/2010/main" val="1424144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1FA-8A10-4D54-BB57-BF9568F5D6F1}"/>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21C9FFEA-4C74-4D70-91FE-D02882D72572}"/>
              </a:ext>
            </a:extLst>
          </p:cNvPr>
          <p:cNvSpPr>
            <a:spLocks noGrp="1"/>
          </p:cNvSpPr>
          <p:nvPr>
            <p:ph idx="1"/>
          </p:nvPr>
        </p:nvSpPr>
        <p:spPr/>
        <p:txBody>
          <a:bodyPr/>
          <a:lstStyle/>
          <a:p>
            <a:r>
              <a:rPr lang="en-US" sz="2800" dirty="0">
                <a:solidFill>
                  <a:srgbClr val="000000"/>
                </a:solidFill>
                <a:latin typeface="Times New Roman" panose="02020603050405020304" pitchFamily="18" charset="0"/>
              </a:rPr>
              <a:t>We recommend broadening the idea of </a:t>
            </a:r>
            <a:r>
              <a:rPr lang="en-US" sz="2800" i="1" dirty="0">
                <a:solidFill>
                  <a:srgbClr val="000000"/>
                </a:solidFill>
                <a:latin typeface="Times New Roman" panose="02020603050405020304" pitchFamily="18" charset="0"/>
              </a:rPr>
              <a:t>professional development </a:t>
            </a:r>
            <a:r>
              <a:rPr lang="en-US" sz="2800" dirty="0">
                <a:solidFill>
                  <a:srgbClr val="000000"/>
                </a:solidFill>
                <a:latin typeface="Times New Roman" panose="02020603050405020304" pitchFamily="18" charset="0"/>
              </a:rPr>
              <a:t>to include a greater range of those involved in students’ mathematical learning - not just tenure-track faculty, but VITAL faculty and others, such as tutors (e.g., see Cronin et al., 2016).</a:t>
            </a:r>
          </a:p>
          <a:p>
            <a:endParaRPr lang="en-US" dirty="0"/>
          </a:p>
        </p:txBody>
      </p:sp>
    </p:spTree>
    <p:extLst>
      <p:ext uri="{BB962C8B-B14F-4D97-AF65-F5344CB8AC3E}">
        <p14:creationId xmlns:p14="http://schemas.microsoft.com/office/powerpoint/2010/main" val="304120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825C43-C723-F6B2-B95A-7094600A60EB}"/>
              </a:ext>
            </a:extLst>
          </p:cNvPr>
          <p:cNvSpPr txBox="1"/>
          <p:nvPr/>
        </p:nvSpPr>
        <p:spPr>
          <a:xfrm>
            <a:off x="1097280" y="1563880"/>
            <a:ext cx="10208806" cy="48711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8002B86-4C23-4E48-A27D-278AEF65F826}"/>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B87C021E-663B-A439-E818-D00B9FA215FD}"/>
              </a:ext>
            </a:extLst>
          </p:cNvPr>
          <p:cNvPicPr>
            <a:picLocks noGrp="1" noChangeAspect="1"/>
          </p:cNvPicPr>
          <p:nvPr>
            <p:ph idx="1"/>
          </p:nvPr>
        </p:nvPicPr>
        <p:blipFill>
          <a:blip r:embed="rId2"/>
          <a:stretch>
            <a:fillRect/>
          </a:stretch>
        </p:blipFill>
        <p:spPr>
          <a:xfrm>
            <a:off x="3381857" y="709301"/>
            <a:ext cx="8503163" cy="4819828"/>
          </a:xfrm>
        </p:spPr>
      </p:pic>
      <p:sp>
        <p:nvSpPr>
          <p:cNvPr id="10" name="Rectangle: Rounded Corners 9">
            <a:extLst>
              <a:ext uri="{FF2B5EF4-FFF2-40B4-BE49-F238E27FC236}">
                <a16:creationId xmlns:a16="http://schemas.microsoft.com/office/drawing/2014/main" id="{16712F5C-77F3-417E-8F30-FEA460FA68F1}"/>
              </a:ext>
            </a:extLst>
          </p:cNvPr>
          <p:cNvSpPr/>
          <p:nvPr/>
        </p:nvSpPr>
        <p:spPr>
          <a:xfrm>
            <a:off x="3381857" y="4675504"/>
            <a:ext cx="2203155" cy="444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37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C62D-40FC-4644-84ED-8C657BF899D5}"/>
              </a:ext>
            </a:extLst>
          </p:cNvPr>
          <p:cNvSpPr>
            <a:spLocks noGrp="1"/>
          </p:cNvSpPr>
          <p:nvPr>
            <p:ph type="title"/>
          </p:nvPr>
        </p:nvSpPr>
        <p:spPr/>
        <p:txBody>
          <a:bodyPr/>
          <a:lstStyle/>
          <a:p>
            <a:r>
              <a:rPr lang="en-US" dirty="0"/>
              <a:t>Math Learning Centers</a:t>
            </a:r>
          </a:p>
        </p:txBody>
      </p:sp>
      <p:sp>
        <p:nvSpPr>
          <p:cNvPr id="3" name="Content Placeholder 2">
            <a:extLst>
              <a:ext uri="{FF2B5EF4-FFF2-40B4-BE49-F238E27FC236}">
                <a16:creationId xmlns:a16="http://schemas.microsoft.com/office/drawing/2014/main" id="{73CBB5E7-4081-429D-99E0-EAE39A6E0053}"/>
              </a:ext>
            </a:extLst>
          </p:cNvPr>
          <p:cNvSpPr>
            <a:spLocks noGrp="1"/>
          </p:cNvSpPr>
          <p:nvPr>
            <p:ph idx="1"/>
          </p:nvPr>
        </p:nvSpPr>
        <p:spPr/>
        <p:txBody>
          <a:bodyPr>
            <a:normAutofit/>
          </a:bodyPr>
          <a:lstStyle/>
          <a:p>
            <a:r>
              <a:rPr lang="en-US" sz="2800" dirty="0"/>
              <a:t>Only 3 of the 26 articles focused on student support services. In these papers, directors of the MLCs were part of the team. </a:t>
            </a:r>
          </a:p>
          <a:p>
            <a:endParaRPr lang="en-US" sz="1200" dirty="0"/>
          </a:p>
          <a:p>
            <a:r>
              <a:rPr lang="en-US" sz="2800" dirty="0"/>
              <a:t>MTC Directors can be part of the community of practice that is built around student-centered instruction. </a:t>
            </a:r>
          </a:p>
          <a:p>
            <a:r>
              <a:rPr lang="en-US" sz="2800" dirty="0"/>
              <a:t>MTCs can be a catalyst for changing culture, not just the culture of the faculty and administrators, but student culture as well</a:t>
            </a:r>
          </a:p>
          <a:p>
            <a:endParaRPr lang="en-US" dirty="0"/>
          </a:p>
        </p:txBody>
      </p:sp>
    </p:spTree>
    <p:extLst>
      <p:ext uri="{BB962C8B-B14F-4D97-AF65-F5344CB8AC3E}">
        <p14:creationId xmlns:p14="http://schemas.microsoft.com/office/powerpoint/2010/main" val="2178210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C62D-40FC-4644-84ED-8C657BF899D5}"/>
              </a:ext>
            </a:extLst>
          </p:cNvPr>
          <p:cNvSpPr>
            <a:spLocks noGrp="1"/>
          </p:cNvSpPr>
          <p:nvPr>
            <p:ph type="title"/>
          </p:nvPr>
        </p:nvSpPr>
        <p:spPr/>
        <p:txBody>
          <a:bodyPr/>
          <a:lstStyle/>
          <a:p>
            <a:r>
              <a:rPr lang="en-US" dirty="0"/>
              <a:t>Math Learning Centers</a:t>
            </a:r>
          </a:p>
        </p:txBody>
      </p:sp>
      <p:sp>
        <p:nvSpPr>
          <p:cNvPr id="3" name="Content Placeholder 2">
            <a:extLst>
              <a:ext uri="{FF2B5EF4-FFF2-40B4-BE49-F238E27FC236}">
                <a16:creationId xmlns:a16="http://schemas.microsoft.com/office/drawing/2014/main" id="{73CBB5E7-4081-429D-99E0-EAE39A6E0053}"/>
              </a:ext>
            </a:extLst>
          </p:cNvPr>
          <p:cNvSpPr>
            <a:spLocks noGrp="1"/>
          </p:cNvSpPr>
          <p:nvPr>
            <p:ph idx="1"/>
          </p:nvPr>
        </p:nvSpPr>
        <p:spPr/>
        <p:txBody>
          <a:bodyPr>
            <a:normAutofit/>
          </a:bodyPr>
          <a:lstStyle/>
          <a:p>
            <a:r>
              <a:rPr lang="en-US" sz="2800" dirty="0">
                <a:solidFill>
                  <a:srgbClr val="000000"/>
                </a:solidFill>
                <a:latin typeface="Times New Roman" panose="02020603050405020304" pitchFamily="18" charset="0"/>
              </a:rPr>
              <a:t>Change efforts focused on student equity and paying attention to student thinking (e.g., </a:t>
            </a:r>
            <a:r>
              <a:rPr lang="en-US" sz="2800" dirty="0" err="1">
                <a:solidFill>
                  <a:srgbClr val="000000"/>
                </a:solidFill>
                <a:latin typeface="Times New Roman" panose="02020603050405020304" pitchFamily="18" charset="0"/>
              </a:rPr>
              <a:t>Reinholz</a:t>
            </a:r>
            <a:r>
              <a:rPr lang="en-US" sz="2800" dirty="0">
                <a:solidFill>
                  <a:srgbClr val="000000"/>
                </a:solidFill>
                <a:latin typeface="Times New Roman" panose="02020603050405020304" pitchFamily="18" charset="0"/>
              </a:rPr>
              <a:t> et al., 2019) should seek input in the ways and places they are most likely to give it, which research indicates may be an MLC rather than a classroom (Bjorkman, 2019; Solomon et al., 2010).</a:t>
            </a:r>
          </a:p>
          <a:p>
            <a:endParaRPr lang="en-US" dirty="0"/>
          </a:p>
        </p:txBody>
      </p:sp>
    </p:spTree>
    <p:extLst>
      <p:ext uri="{BB962C8B-B14F-4D97-AF65-F5344CB8AC3E}">
        <p14:creationId xmlns:p14="http://schemas.microsoft.com/office/powerpoint/2010/main" val="8103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972B-E7A4-7F7A-653C-10098365DE24}"/>
              </a:ext>
            </a:extLst>
          </p:cNvPr>
          <p:cNvSpPr>
            <a:spLocks noGrp="1"/>
          </p:cNvSpPr>
          <p:nvPr>
            <p:ph type="title"/>
          </p:nvPr>
        </p:nvSpPr>
        <p:spPr/>
        <p:txBody>
          <a:bodyPr>
            <a:normAutofit fontScale="90000"/>
          </a:bodyPr>
          <a:lstStyle/>
          <a:p>
            <a:pPr algn="ctr"/>
            <a:r>
              <a:rPr lang="en-US" sz="3100" dirty="0">
                <a:effectLst/>
                <a:latin typeface="Times" panose="02020603050405020304" pitchFamily="18" charset="0"/>
                <a:ea typeface="Times New Roman" panose="02020603050405020304" pitchFamily="18" charset="0"/>
                <a:cs typeface="Times New Roman" panose="02020603050405020304" pitchFamily="18" charset="0"/>
              </a:rPr>
              <a:t>Mathematics Learning Resources Leadership Workshop</a:t>
            </a:r>
            <a:br>
              <a:rPr lang="en-US" sz="3100" dirty="0">
                <a:effectLst/>
                <a:latin typeface="Times" panose="02020603050405020304" pitchFamily="18" charset="0"/>
                <a:ea typeface="Times New Roman" panose="02020603050405020304" pitchFamily="18" charset="0"/>
                <a:cs typeface="Times New Roman" panose="02020603050405020304" pitchFamily="18" charset="0"/>
              </a:rPr>
            </a:br>
            <a:r>
              <a:rPr lang="en-US" sz="3100" dirty="0">
                <a:effectLst/>
                <a:latin typeface="Times" panose="02020603050405020304" pitchFamily="18" charset="0"/>
                <a:ea typeface="Times New Roman" panose="02020603050405020304" pitchFamily="18" charset="0"/>
                <a:cs typeface="Times New Roman" panose="02020603050405020304" pitchFamily="18" charset="0"/>
              </a:rPr>
              <a:t>(NSF #  2645086)</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DAD42F94-6E1A-2E47-4F4E-302ECF6978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38" y="1506844"/>
            <a:ext cx="5801784" cy="4351338"/>
          </a:xfrm>
        </p:spPr>
      </p:pic>
      <p:pic>
        <p:nvPicPr>
          <p:cNvPr id="7" name="Picture 6" descr="A group of people posing for a photo&#10;&#10;Description automatically generated">
            <a:extLst>
              <a:ext uri="{FF2B5EF4-FFF2-40B4-BE49-F238E27FC236}">
                <a16:creationId xmlns:a16="http://schemas.microsoft.com/office/drawing/2014/main" id="{EEB56C2C-3540-D9FF-CAF7-56A61E3A2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977" y="1506844"/>
            <a:ext cx="5801785" cy="4351339"/>
          </a:xfrm>
          <a:prstGeom prst="rect">
            <a:avLst/>
          </a:prstGeom>
        </p:spPr>
      </p:pic>
      <p:sp>
        <p:nvSpPr>
          <p:cNvPr id="8" name="TextBox 7">
            <a:extLst>
              <a:ext uri="{FF2B5EF4-FFF2-40B4-BE49-F238E27FC236}">
                <a16:creationId xmlns:a16="http://schemas.microsoft.com/office/drawing/2014/main" id="{6888F09F-DC6D-F150-B89B-A9C720DA36A5}"/>
              </a:ext>
            </a:extLst>
          </p:cNvPr>
          <p:cNvSpPr txBox="1"/>
          <p:nvPr/>
        </p:nvSpPr>
        <p:spPr>
          <a:xfrm>
            <a:off x="2357307" y="6031684"/>
            <a:ext cx="2508308" cy="369332"/>
          </a:xfrm>
          <a:prstGeom prst="rect">
            <a:avLst/>
          </a:prstGeom>
          <a:noFill/>
        </p:spPr>
        <p:txBody>
          <a:bodyPr wrap="square" rtlCol="0">
            <a:spAutoFit/>
          </a:bodyPr>
          <a:lstStyle/>
          <a:p>
            <a:r>
              <a:rPr lang="en-US" dirty="0"/>
              <a:t>May 2017</a:t>
            </a:r>
          </a:p>
        </p:txBody>
      </p:sp>
      <p:sp>
        <p:nvSpPr>
          <p:cNvPr id="9" name="TextBox 8">
            <a:extLst>
              <a:ext uri="{FF2B5EF4-FFF2-40B4-BE49-F238E27FC236}">
                <a16:creationId xmlns:a16="http://schemas.microsoft.com/office/drawing/2014/main" id="{7B2A7C25-5A6F-05AC-EAB7-EFE48EB2CF68}"/>
              </a:ext>
            </a:extLst>
          </p:cNvPr>
          <p:cNvSpPr txBox="1"/>
          <p:nvPr/>
        </p:nvSpPr>
        <p:spPr>
          <a:xfrm>
            <a:off x="8721754" y="5972853"/>
            <a:ext cx="2508308" cy="369332"/>
          </a:xfrm>
          <a:prstGeom prst="rect">
            <a:avLst/>
          </a:prstGeom>
          <a:noFill/>
        </p:spPr>
        <p:txBody>
          <a:bodyPr wrap="square" rtlCol="0">
            <a:spAutoFit/>
          </a:bodyPr>
          <a:lstStyle/>
          <a:p>
            <a:r>
              <a:rPr lang="en-US" dirty="0"/>
              <a:t>May 2018</a:t>
            </a:r>
          </a:p>
        </p:txBody>
      </p:sp>
    </p:spTree>
    <p:extLst>
      <p:ext uri="{BB962C8B-B14F-4D97-AF65-F5344CB8AC3E}">
        <p14:creationId xmlns:p14="http://schemas.microsoft.com/office/powerpoint/2010/main" val="3844309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EB8A-0290-4A00-8E25-5E71D40DE907}"/>
              </a:ext>
            </a:extLst>
          </p:cNvPr>
          <p:cNvSpPr>
            <a:spLocks noGrp="1"/>
          </p:cNvSpPr>
          <p:nvPr>
            <p:ph type="title"/>
          </p:nvPr>
        </p:nvSpPr>
        <p:spPr/>
        <p:txBody>
          <a:bodyPr/>
          <a:lstStyle/>
          <a:p>
            <a:r>
              <a:rPr lang="en-US" dirty="0"/>
              <a:t>Math Learning Centers</a:t>
            </a:r>
          </a:p>
        </p:txBody>
      </p:sp>
      <p:sp>
        <p:nvSpPr>
          <p:cNvPr id="3" name="Content Placeholder 2">
            <a:extLst>
              <a:ext uri="{FF2B5EF4-FFF2-40B4-BE49-F238E27FC236}">
                <a16:creationId xmlns:a16="http://schemas.microsoft.com/office/drawing/2014/main" id="{D3375413-2B4E-42E0-891C-CAEB136EC16A}"/>
              </a:ext>
            </a:extLst>
          </p:cNvPr>
          <p:cNvSpPr>
            <a:spLocks noGrp="1"/>
          </p:cNvSpPr>
          <p:nvPr>
            <p:ph idx="1"/>
          </p:nvPr>
        </p:nvSpPr>
        <p:spPr/>
        <p:txBody>
          <a:bodyPr>
            <a:normAutofit/>
          </a:bodyPr>
          <a:lstStyle/>
          <a:p>
            <a:r>
              <a:rPr lang="en-US" sz="2800" dirty="0">
                <a:solidFill>
                  <a:srgbClr val="000000"/>
                </a:solidFill>
                <a:latin typeface="Times New Roman" panose="02020603050405020304" pitchFamily="18" charset="0"/>
              </a:rPr>
              <a:t>MLCs have great potential to give feedback to instructors on such student thinking, including students’ common difficulties, that can in turn positively impact instruction (Cronin &amp; Stewart, 2022; Cronin &amp; Meehan, 2021; Cronin et al., 2019).</a:t>
            </a:r>
          </a:p>
          <a:p>
            <a:r>
              <a:rPr lang="en-US" sz="2800" dirty="0">
                <a:solidFill>
                  <a:srgbClr val="000000"/>
                </a:solidFill>
                <a:latin typeface="Times New Roman" panose="02020603050405020304" pitchFamily="18" charset="0"/>
              </a:rPr>
              <a:t>When mathematics instructors are changing pedagogies, tutoring centers should be part of the conversation so that they can also adapt their methods and provide feedback about students and their needs to instructors.</a:t>
            </a:r>
          </a:p>
        </p:txBody>
      </p:sp>
    </p:spTree>
    <p:extLst>
      <p:ext uri="{BB962C8B-B14F-4D97-AF65-F5344CB8AC3E}">
        <p14:creationId xmlns:p14="http://schemas.microsoft.com/office/powerpoint/2010/main" val="231315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C4B5-4E81-3FC7-ABE4-A9DB0A02C317}"/>
              </a:ext>
            </a:extLst>
          </p:cNvPr>
          <p:cNvSpPr>
            <a:spLocks noGrp="1"/>
          </p:cNvSpPr>
          <p:nvPr>
            <p:ph type="title"/>
          </p:nvPr>
        </p:nvSpPr>
        <p:spPr/>
        <p:txBody>
          <a:bodyPr/>
          <a:lstStyle/>
          <a:p>
            <a:r>
              <a:rPr lang="en-US"/>
              <a:t>Thank you! </a:t>
            </a:r>
          </a:p>
        </p:txBody>
      </p:sp>
    </p:spTree>
    <p:extLst>
      <p:ext uri="{BB962C8B-B14F-4D97-AF65-F5344CB8AC3E}">
        <p14:creationId xmlns:p14="http://schemas.microsoft.com/office/powerpoint/2010/main" val="204587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B9A6-89F0-CBA2-526F-BC300BB69854}"/>
              </a:ext>
            </a:extLst>
          </p:cNvPr>
          <p:cNvSpPr>
            <a:spLocks noGrp="1"/>
          </p:cNvSpPr>
          <p:nvPr>
            <p:ph type="title"/>
          </p:nvPr>
        </p:nvSpPr>
        <p:spPr/>
        <p:txBody>
          <a:bodyPr/>
          <a:lstStyle/>
          <a:p>
            <a:r>
              <a:rPr lang="en-US" dirty="0"/>
              <a:t>Research themes from workshop</a:t>
            </a:r>
          </a:p>
        </p:txBody>
      </p:sp>
      <p:sp>
        <p:nvSpPr>
          <p:cNvPr id="3" name="Content Placeholder 2">
            <a:extLst>
              <a:ext uri="{FF2B5EF4-FFF2-40B4-BE49-F238E27FC236}">
                <a16:creationId xmlns:a16="http://schemas.microsoft.com/office/drawing/2014/main" id="{478A9E75-39EC-F859-0B26-52185F3D74BC}"/>
              </a:ext>
            </a:extLst>
          </p:cNvPr>
          <p:cNvSpPr>
            <a:spLocks noGrp="1"/>
          </p:cNvSpPr>
          <p:nvPr>
            <p:ph idx="1"/>
          </p:nvPr>
        </p:nvSpPr>
        <p:spPr/>
        <p:txBody>
          <a:bodyPr>
            <a:normAutofit lnSpcReduction="10000"/>
          </a:bodyPr>
          <a:lstStyle/>
          <a:p>
            <a:r>
              <a:rPr lang="en-US" dirty="0"/>
              <a:t>National Survey (Mills, Rickard, &amp; Guest, 2020)</a:t>
            </a:r>
          </a:p>
          <a:p>
            <a:pPr lvl="1"/>
            <a:r>
              <a:rPr lang="en-US" dirty="0"/>
              <a:t>How do tutoring centers in the USA operate on a day-to-day basis? </a:t>
            </a:r>
          </a:p>
          <a:p>
            <a:r>
              <a:rPr lang="en-US" dirty="0"/>
              <a:t>Quantitative Analysis – Creating a standard for how we analyze our quantitative data. (</a:t>
            </a:r>
            <a:r>
              <a:rPr lang="en-US" dirty="0" err="1"/>
              <a:t>Byerley</a:t>
            </a:r>
            <a:r>
              <a:rPr lang="en-US" dirty="0"/>
              <a:t>, et al., 2022; Johns, et al., 2021)</a:t>
            </a:r>
          </a:p>
          <a:p>
            <a:pPr lvl="1"/>
            <a:r>
              <a:rPr lang="en-US" dirty="0"/>
              <a:t>What are the impacts of organizational decisions for a tutoring center? </a:t>
            </a:r>
          </a:p>
          <a:p>
            <a:r>
              <a:rPr lang="en-US" dirty="0"/>
              <a:t>Tutor Interactions (Johns, et al. 2022)</a:t>
            </a:r>
          </a:p>
          <a:p>
            <a:pPr lvl="1"/>
            <a:r>
              <a:rPr lang="en-US" dirty="0"/>
              <a:t>What happens during a tutoring session? Can we influence tutor behaviors with training?</a:t>
            </a:r>
          </a:p>
          <a:p>
            <a:r>
              <a:rPr lang="en-US" dirty="0"/>
              <a:t>Mathematical Knowledge for Tutoring (Johns &amp; Burks, 2022)</a:t>
            </a:r>
          </a:p>
          <a:p>
            <a:endParaRPr lang="en-US" dirty="0"/>
          </a:p>
          <a:p>
            <a:pPr marL="0" indent="0">
              <a:buNone/>
            </a:pPr>
            <a:r>
              <a:rPr lang="en-US" dirty="0"/>
              <a:t>Beginning of Math Learning Center Leaders (MLCL) group – Biweekly online meetings for math center leaders, shared google drive with resources. </a:t>
            </a:r>
          </a:p>
        </p:txBody>
      </p:sp>
      <p:sp>
        <p:nvSpPr>
          <p:cNvPr id="4" name="Rectangle: Rounded Corners 3">
            <a:extLst>
              <a:ext uri="{FF2B5EF4-FFF2-40B4-BE49-F238E27FC236}">
                <a16:creationId xmlns:a16="http://schemas.microsoft.com/office/drawing/2014/main" id="{F07857CE-6E8A-8986-0825-17EFDE6A62F3}"/>
              </a:ext>
            </a:extLst>
          </p:cNvPr>
          <p:cNvSpPr/>
          <p:nvPr/>
        </p:nvSpPr>
        <p:spPr>
          <a:xfrm>
            <a:off x="1097280" y="3495230"/>
            <a:ext cx="4030198" cy="3503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58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DGJdC3gAL-RxatB31n69FbKo7GH_5ltDk4-KO1_mJ5YWs47uWqOOyoT_lh3fsqWcSuAyRAKQCYFEsvXOXHHjYW9G-STGM7Jw5uOz3FedxeP_fjw_KO0g3Oh65CHVPNZrU_wxghuV">
            <a:extLst>
              <a:ext uri="{FF2B5EF4-FFF2-40B4-BE49-F238E27FC236}">
                <a16:creationId xmlns:a16="http://schemas.microsoft.com/office/drawing/2014/main" id="{35853369-D935-EA9A-A2FF-9196B7020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032" y="1281044"/>
            <a:ext cx="1543050" cy="192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gineering.virginia.edu/sites/default/files/styles/faculty_headshot/public/MeganRyals_headshot.jpg?itok=9rfREC7U">
            <a:extLst>
              <a:ext uri="{FF2B5EF4-FFF2-40B4-BE49-F238E27FC236}">
                <a16:creationId xmlns:a16="http://schemas.microsoft.com/office/drawing/2014/main" id="{267B611C-6FB1-03C6-316A-2EFEB5B52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281045"/>
            <a:ext cx="1765130" cy="1821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D0E8C3-7F1C-D2A6-3E4A-88026EF4810F}"/>
              </a:ext>
            </a:extLst>
          </p:cNvPr>
          <p:cNvSpPr txBox="1"/>
          <p:nvPr/>
        </p:nvSpPr>
        <p:spPr>
          <a:xfrm>
            <a:off x="4557757" y="3450735"/>
            <a:ext cx="2133599" cy="2308324"/>
          </a:xfrm>
          <a:prstGeom prst="rect">
            <a:avLst/>
          </a:prstGeom>
          <a:noFill/>
        </p:spPr>
        <p:txBody>
          <a:bodyPr wrap="square" rtlCol="0">
            <a:spAutoFit/>
          </a:bodyPr>
          <a:lstStyle/>
          <a:p>
            <a:pPr algn="ctr"/>
            <a:r>
              <a:rPr lang="en-US" dirty="0"/>
              <a:t>Carolyn Johns</a:t>
            </a:r>
          </a:p>
          <a:p>
            <a:pPr algn="ctr"/>
            <a:r>
              <a:rPr lang="en-US" dirty="0"/>
              <a:t>The Ohio State University</a:t>
            </a:r>
          </a:p>
          <a:p>
            <a:pPr algn="ctr"/>
            <a:endParaRPr lang="en-US" dirty="0"/>
          </a:p>
          <a:p>
            <a:pPr algn="ctr"/>
            <a:r>
              <a:rPr lang="en-US" dirty="0"/>
              <a:t>Assistant Director of the Mathematics and Statistics Learning Center</a:t>
            </a:r>
            <a:endParaRPr lang="en-GB" dirty="0"/>
          </a:p>
        </p:txBody>
      </p:sp>
      <p:sp>
        <p:nvSpPr>
          <p:cNvPr id="7" name="TextBox 6">
            <a:extLst>
              <a:ext uri="{FF2B5EF4-FFF2-40B4-BE49-F238E27FC236}">
                <a16:creationId xmlns:a16="http://schemas.microsoft.com/office/drawing/2014/main" id="{6F752869-EE9D-D839-584C-DF10B9283AB7}"/>
              </a:ext>
            </a:extLst>
          </p:cNvPr>
          <p:cNvSpPr txBox="1"/>
          <p:nvPr/>
        </p:nvSpPr>
        <p:spPr>
          <a:xfrm>
            <a:off x="8045365" y="3429000"/>
            <a:ext cx="2590800" cy="2585323"/>
          </a:xfrm>
          <a:prstGeom prst="rect">
            <a:avLst/>
          </a:prstGeom>
          <a:noFill/>
        </p:spPr>
        <p:txBody>
          <a:bodyPr wrap="square" rtlCol="0">
            <a:spAutoFit/>
          </a:bodyPr>
          <a:lstStyle/>
          <a:p>
            <a:pPr algn="ctr"/>
            <a:r>
              <a:rPr lang="en-US" dirty="0"/>
              <a:t>Megan </a:t>
            </a:r>
            <a:r>
              <a:rPr lang="en-US" dirty="0" err="1"/>
              <a:t>Ryals</a:t>
            </a:r>
            <a:endParaRPr lang="en-US" dirty="0"/>
          </a:p>
          <a:p>
            <a:pPr algn="ctr"/>
            <a:r>
              <a:rPr lang="en-US" dirty="0"/>
              <a:t>University of Virginia</a:t>
            </a:r>
          </a:p>
          <a:p>
            <a:pPr algn="ctr"/>
            <a:endParaRPr lang="en-US" dirty="0"/>
          </a:p>
          <a:p>
            <a:pPr algn="ctr"/>
            <a:r>
              <a:rPr lang="en-US" dirty="0"/>
              <a:t>Assistant Professor</a:t>
            </a:r>
          </a:p>
          <a:p>
            <a:pPr algn="ctr"/>
            <a:endParaRPr lang="en-US" dirty="0"/>
          </a:p>
          <a:p>
            <a:pPr algn="ctr"/>
            <a:r>
              <a:rPr lang="en-US" dirty="0"/>
              <a:t>Previously the Assistant Director of NC State’s University Tutorial Center for 14 years</a:t>
            </a:r>
            <a:endParaRPr lang="en-GB" dirty="0"/>
          </a:p>
        </p:txBody>
      </p:sp>
      <p:pic>
        <p:nvPicPr>
          <p:cNvPr id="8" name="Picture 2" descr="160825 melissa mills 002">
            <a:extLst>
              <a:ext uri="{FF2B5EF4-FFF2-40B4-BE49-F238E27FC236}">
                <a16:creationId xmlns:a16="http://schemas.microsoft.com/office/drawing/2014/main" id="{161C9DB1-0884-9BB9-F5C7-08ECFB3FB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342" y="1281044"/>
            <a:ext cx="1376572" cy="19252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04D379E-47F3-C436-5C13-CC3570DBF483}"/>
              </a:ext>
            </a:extLst>
          </p:cNvPr>
          <p:cNvSpPr txBox="1"/>
          <p:nvPr/>
        </p:nvSpPr>
        <p:spPr>
          <a:xfrm>
            <a:off x="1070149" y="3313497"/>
            <a:ext cx="2133599" cy="2308324"/>
          </a:xfrm>
          <a:prstGeom prst="rect">
            <a:avLst/>
          </a:prstGeom>
          <a:noFill/>
        </p:spPr>
        <p:txBody>
          <a:bodyPr wrap="square" rtlCol="0">
            <a:spAutoFit/>
          </a:bodyPr>
          <a:lstStyle/>
          <a:p>
            <a:pPr algn="ctr"/>
            <a:r>
              <a:rPr lang="en-US" dirty="0"/>
              <a:t>Melissa Mills</a:t>
            </a:r>
          </a:p>
          <a:p>
            <a:pPr algn="ctr"/>
            <a:r>
              <a:rPr lang="en-US" dirty="0"/>
              <a:t>Oklahoma State University</a:t>
            </a:r>
          </a:p>
          <a:p>
            <a:pPr algn="ctr"/>
            <a:endParaRPr lang="en-US" dirty="0"/>
          </a:p>
          <a:p>
            <a:pPr algn="ctr"/>
            <a:r>
              <a:rPr lang="en-US" dirty="0"/>
              <a:t>Director of the Mathematics Learning Success Center</a:t>
            </a:r>
            <a:endParaRPr lang="en-GB" dirty="0"/>
          </a:p>
        </p:txBody>
      </p:sp>
    </p:spTree>
    <p:extLst>
      <p:ext uri="{BB962C8B-B14F-4D97-AF65-F5344CB8AC3E}">
        <p14:creationId xmlns:p14="http://schemas.microsoft.com/office/powerpoint/2010/main" val="150859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55F402-033B-73A4-FB96-6AE6EE930D45}"/>
              </a:ext>
            </a:extLst>
          </p:cNvPr>
          <p:cNvSpPr>
            <a:spLocks noGrp="1"/>
          </p:cNvSpPr>
          <p:nvPr>
            <p:ph type="title"/>
          </p:nvPr>
        </p:nvSpPr>
        <p:spPr/>
        <p:txBody>
          <a:bodyPr/>
          <a:lstStyle/>
          <a:p>
            <a:r>
              <a:rPr lang="en-US" dirty="0"/>
              <a:t>Benefits of Tutoring</a:t>
            </a:r>
            <a:endParaRPr lang="en-GB" dirty="0"/>
          </a:p>
        </p:txBody>
      </p:sp>
      <p:sp>
        <p:nvSpPr>
          <p:cNvPr id="5" name="Content Placeholder 2">
            <a:extLst>
              <a:ext uri="{FF2B5EF4-FFF2-40B4-BE49-F238E27FC236}">
                <a16:creationId xmlns:a16="http://schemas.microsoft.com/office/drawing/2014/main" id="{A86E054E-661D-56CB-994B-48BA44B83671}"/>
              </a:ext>
            </a:extLst>
          </p:cNvPr>
          <p:cNvSpPr>
            <a:spLocks noGrp="1"/>
          </p:cNvSpPr>
          <p:nvPr>
            <p:ph idx="1"/>
          </p:nvPr>
        </p:nvSpPr>
        <p:spPr/>
        <p:txBody>
          <a:bodyPr/>
          <a:lstStyle/>
          <a:p>
            <a:r>
              <a:rPr lang="en-GB" sz="3200" dirty="0"/>
              <a:t>More interactive, immediate feedback, increases in confidence</a:t>
            </a:r>
            <a:r>
              <a:rPr lang="en-GB" dirty="0"/>
              <a:t> </a:t>
            </a:r>
            <a:r>
              <a:rPr lang="en-GB" sz="2000" dirty="0"/>
              <a:t>(Topping, 1996)</a:t>
            </a:r>
          </a:p>
          <a:p>
            <a:endParaRPr lang="en-GB" sz="2400" dirty="0"/>
          </a:p>
          <a:p>
            <a:r>
              <a:rPr lang="en-GB" sz="3200" dirty="0"/>
              <a:t>Improved affect towards mathematics </a:t>
            </a:r>
            <a:r>
              <a:rPr lang="en-GB" sz="2000" dirty="0"/>
              <a:t>(CSPCC; Mac an </a:t>
            </a:r>
            <a:r>
              <a:rPr lang="en-GB" sz="2000" dirty="0" err="1"/>
              <a:t>Bhiard</a:t>
            </a:r>
            <a:r>
              <a:rPr lang="en-GB" sz="2000" dirty="0"/>
              <a:t>, </a:t>
            </a:r>
            <a:r>
              <a:rPr lang="en-GB" sz="2000" dirty="0" err="1"/>
              <a:t>Mogan</a:t>
            </a:r>
            <a:r>
              <a:rPr lang="en-GB" sz="2000" dirty="0"/>
              <a:t> &amp; O’Shea, 2009)</a:t>
            </a:r>
          </a:p>
          <a:p>
            <a:endParaRPr lang="en-GB" sz="1800" dirty="0"/>
          </a:p>
          <a:p>
            <a:r>
              <a:rPr lang="en-GB" sz="3200" dirty="0"/>
              <a:t>Improved grades </a:t>
            </a:r>
            <a:r>
              <a:rPr lang="en-GB" sz="2000" dirty="0"/>
              <a:t>(Rickard &amp; Mills, 2018; </a:t>
            </a:r>
            <a:r>
              <a:rPr lang="en-GB" sz="2000" dirty="0" err="1"/>
              <a:t>Byerley</a:t>
            </a:r>
            <a:r>
              <a:rPr lang="en-GB" sz="2000" dirty="0"/>
              <a:t>, Campbell, &amp; Rickard, 2018; Xu, Hartman, Uribe, et al., 2001)</a:t>
            </a:r>
          </a:p>
        </p:txBody>
      </p:sp>
    </p:spTree>
    <p:extLst>
      <p:ext uri="{BB962C8B-B14F-4D97-AF65-F5344CB8AC3E}">
        <p14:creationId xmlns:p14="http://schemas.microsoft.com/office/powerpoint/2010/main" val="308970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26B5CA-DE45-8942-5B8A-FDAD4643BF0B}"/>
              </a:ext>
            </a:extLst>
          </p:cNvPr>
          <p:cNvSpPr>
            <a:spLocks noGrp="1"/>
          </p:cNvSpPr>
          <p:nvPr>
            <p:ph type="title"/>
          </p:nvPr>
        </p:nvSpPr>
        <p:spPr/>
        <p:txBody>
          <a:bodyPr>
            <a:normAutofit/>
          </a:bodyPr>
          <a:lstStyle/>
          <a:p>
            <a:r>
              <a:rPr lang="en-US" dirty="0"/>
              <a:t>What is considered “effective” tutoring?</a:t>
            </a:r>
            <a:endParaRPr lang="en-GB" dirty="0"/>
          </a:p>
        </p:txBody>
      </p:sp>
      <p:sp>
        <p:nvSpPr>
          <p:cNvPr id="5" name="Content Placeholder 2">
            <a:extLst>
              <a:ext uri="{FF2B5EF4-FFF2-40B4-BE49-F238E27FC236}">
                <a16:creationId xmlns:a16="http://schemas.microsoft.com/office/drawing/2014/main" id="{2D8A2E00-7F76-9C48-904D-E7610E643B85}"/>
              </a:ext>
            </a:extLst>
          </p:cNvPr>
          <p:cNvSpPr>
            <a:spLocks noGrp="1"/>
          </p:cNvSpPr>
          <p:nvPr>
            <p:ph idx="1"/>
          </p:nvPr>
        </p:nvSpPr>
        <p:spPr/>
        <p:txBody>
          <a:bodyPr>
            <a:normAutofit/>
          </a:bodyPr>
          <a:lstStyle/>
          <a:p>
            <a:r>
              <a:rPr lang="en-US" sz="2800" dirty="0"/>
              <a:t>Tutor asks appropriate questions and scaffolds the learning in response to students </a:t>
            </a:r>
            <a:r>
              <a:rPr lang="en-US" dirty="0"/>
              <a:t>(</a:t>
            </a:r>
            <a:r>
              <a:rPr lang="en-US" dirty="0" err="1"/>
              <a:t>Graesser</a:t>
            </a:r>
            <a:r>
              <a:rPr lang="en-US" dirty="0"/>
              <a:t> et al., 2011; Roscoe &amp; Chi, 2007; Topping, 1996)</a:t>
            </a:r>
            <a:endParaRPr lang="en-US" sz="2400" dirty="0"/>
          </a:p>
          <a:p>
            <a:pPr marL="0" indent="0">
              <a:buNone/>
            </a:pPr>
            <a:endParaRPr lang="en-US" dirty="0"/>
          </a:p>
          <a:p>
            <a:r>
              <a:rPr lang="en-GB" sz="2800" dirty="0"/>
              <a:t>Student is involved in active inquiry and generates self-explanations </a:t>
            </a:r>
            <a:r>
              <a:rPr lang="en-GB" dirty="0"/>
              <a:t>(Chi, 1996; </a:t>
            </a:r>
            <a:r>
              <a:rPr lang="en-GB" dirty="0" err="1"/>
              <a:t>Lepper</a:t>
            </a:r>
            <a:r>
              <a:rPr lang="en-GB" dirty="0"/>
              <a:t> and Wolverton, 2002; Topping, 2005; Van Lehn, 2011)</a:t>
            </a:r>
          </a:p>
          <a:p>
            <a:pPr marL="0" indent="0">
              <a:buNone/>
            </a:pPr>
            <a:endParaRPr lang="en-GB" dirty="0"/>
          </a:p>
          <a:p>
            <a:r>
              <a:rPr lang="en-US" sz="2800" dirty="0"/>
              <a:t>Most of these results are NOT math-specific!</a:t>
            </a:r>
            <a:endParaRPr lang="en-GB" sz="2800" dirty="0"/>
          </a:p>
        </p:txBody>
      </p:sp>
    </p:spTree>
    <p:extLst>
      <p:ext uri="{BB962C8B-B14F-4D97-AF65-F5344CB8AC3E}">
        <p14:creationId xmlns:p14="http://schemas.microsoft.com/office/powerpoint/2010/main" val="112480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6E127-15CB-0F1E-8858-A180E0F6F356}"/>
              </a:ext>
            </a:extLst>
          </p:cNvPr>
          <p:cNvSpPr>
            <a:spLocks noGrp="1"/>
          </p:cNvSpPr>
          <p:nvPr>
            <p:ph type="title"/>
          </p:nvPr>
        </p:nvSpPr>
        <p:spPr/>
        <p:txBody>
          <a:bodyPr>
            <a:normAutofit/>
          </a:bodyPr>
          <a:lstStyle/>
          <a:p>
            <a:r>
              <a:rPr lang="en-US" dirty="0"/>
              <a:t>What happens during a </a:t>
            </a:r>
            <a:r>
              <a:rPr lang="en-US" i="1" dirty="0"/>
              <a:t>mathematics</a:t>
            </a:r>
            <a:r>
              <a:rPr lang="en-US" dirty="0"/>
              <a:t> tutoring session?</a:t>
            </a:r>
            <a:endParaRPr lang="en-GB" dirty="0"/>
          </a:p>
        </p:txBody>
      </p:sp>
      <p:sp>
        <p:nvSpPr>
          <p:cNvPr id="5" name="Content Placeholder 2">
            <a:extLst>
              <a:ext uri="{FF2B5EF4-FFF2-40B4-BE49-F238E27FC236}">
                <a16:creationId xmlns:a16="http://schemas.microsoft.com/office/drawing/2014/main" id="{3C49871E-BAF5-0249-9E2E-0AD2B0A1426B}"/>
              </a:ext>
            </a:extLst>
          </p:cNvPr>
          <p:cNvSpPr>
            <a:spLocks noGrp="1"/>
          </p:cNvSpPr>
          <p:nvPr>
            <p:ph idx="1"/>
          </p:nvPr>
        </p:nvSpPr>
        <p:spPr/>
        <p:txBody>
          <a:bodyPr>
            <a:normAutofit/>
          </a:bodyPr>
          <a:lstStyle/>
          <a:p>
            <a:r>
              <a:rPr lang="en-GB" sz="2800" dirty="0"/>
              <a:t>Few studies have examined this in detail.</a:t>
            </a:r>
          </a:p>
          <a:p>
            <a:r>
              <a:rPr lang="en-GB" sz="2800" dirty="0"/>
              <a:t>Tutors dictate the direction of the session </a:t>
            </a:r>
            <a:r>
              <a:rPr lang="en-GB" dirty="0"/>
              <a:t>(Chi et al, 2001; </a:t>
            </a:r>
            <a:r>
              <a:rPr lang="en-GB" dirty="0" err="1"/>
              <a:t>Graesser</a:t>
            </a:r>
            <a:r>
              <a:rPr lang="en-GB" dirty="0"/>
              <a:t>, Person, &amp; </a:t>
            </a:r>
            <a:r>
              <a:rPr lang="en-GB" dirty="0" err="1"/>
              <a:t>Magliano</a:t>
            </a:r>
            <a:r>
              <a:rPr lang="en-GB" dirty="0"/>
              <a:t>, 1995)​</a:t>
            </a:r>
          </a:p>
          <a:p>
            <a:endParaRPr lang="en-GB" sz="2400" dirty="0"/>
          </a:p>
          <a:p>
            <a:r>
              <a:rPr lang="en-GB" sz="2800" dirty="0"/>
              <a:t>Tutors carry out the majority of the mathematical reasoning </a:t>
            </a:r>
            <a:r>
              <a:rPr lang="en-GB" dirty="0"/>
              <a:t>(James &amp; Burks, 2018)</a:t>
            </a:r>
          </a:p>
          <a:p>
            <a:pPr marL="0" indent="0">
              <a:buNone/>
            </a:pPr>
            <a:endParaRPr lang="en-GB" sz="2400" dirty="0"/>
          </a:p>
          <a:p>
            <a:r>
              <a:rPr lang="en-US" sz="2800" dirty="0"/>
              <a:t>Tutors miss opportunities to address misconceptions </a:t>
            </a:r>
            <a:r>
              <a:rPr lang="en-US" dirty="0"/>
              <a:t>(Chi, 1996)​</a:t>
            </a:r>
            <a:endParaRPr lang="en-GB" sz="2400" dirty="0"/>
          </a:p>
        </p:txBody>
      </p:sp>
    </p:spTree>
    <p:extLst>
      <p:ext uri="{BB962C8B-B14F-4D97-AF65-F5344CB8AC3E}">
        <p14:creationId xmlns:p14="http://schemas.microsoft.com/office/powerpoint/2010/main" val="11769576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10243</TotalTime>
  <Words>2139</Words>
  <Application>Microsoft Office PowerPoint</Application>
  <PresentationFormat>Widescreen</PresentationFormat>
  <Paragraphs>177</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Aptos</vt:lpstr>
      <vt:lpstr>Arial</vt:lpstr>
      <vt:lpstr>Calibri</vt:lpstr>
      <vt:lpstr>Calibri Light</vt:lpstr>
      <vt:lpstr>CMMI12</vt:lpstr>
      <vt:lpstr>CMR12</vt:lpstr>
      <vt:lpstr>CMR17</vt:lpstr>
      <vt:lpstr>CMSY10</vt:lpstr>
      <vt:lpstr>Times</vt:lpstr>
      <vt:lpstr>Times New Roman</vt:lpstr>
      <vt:lpstr>Retrospect</vt:lpstr>
      <vt:lpstr>Exploring tutoring interactions: What moves to undergraduate mathematics tutors make? </vt:lpstr>
      <vt:lpstr>PowerPoint Presentation</vt:lpstr>
      <vt:lpstr>PowerPoint Presentation</vt:lpstr>
      <vt:lpstr>Mathematics Learning Resources Leadership Workshop (NSF #  2645086) </vt:lpstr>
      <vt:lpstr>Research themes from workshop</vt:lpstr>
      <vt:lpstr>PowerPoint Presentation</vt:lpstr>
      <vt:lpstr>Benefits of Tutoring</vt:lpstr>
      <vt:lpstr>What is considered “effective” tutoring?</vt:lpstr>
      <vt:lpstr>What happens during a mathematics tutoring session?</vt:lpstr>
      <vt:lpstr>“Effective” Mathematics Teaching</vt:lpstr>
      <vt:lpstr>Do undergraduate peer tutors do this?</vt:lpstr>
      <vt:lpstr>Decentering? </vt:lpstr>
      <vt:lpstr>Analysis of 31 tutor transcripts</vt:lpstr>
      <vt:lpstr>Supplied Facts</vt:lpstr>
      <vt:lpstr>Determined What to do</vt:lpstr>
      <vt:lpstr>Immediately Reduced Cognitive Orientation</vt:lpstr>
      <vt:lpstr>PowerPoint Presentation</vt:lpstr>
      <vt:lpstr>PowerPoint Presentation</vt:lpstr>
      <vt:lpstr>PowerPoint Presentation</vt:lpstr>
      <vt:lpstr>PowerPoint Presentation</vt:lpstr>
      <vt:lpstr>PowerPoint Presentation</vt:lpstr>
      <vt:lpstr>Metacognitive Knowledge</vt:lpstr>
      <vt:lpstr>Recommendations for Tutor Training</vt:lpstr>
      <vt:lpstr>Follow-Up Study – 3-turn sequences</vt:lpstr>
      <vt:lpstr>Meta-Analysis of Departmental Change Efforts</vt:lpstr>
      <vt:lpstr>Background</vt:lpstr>
      <vt:lpstr>Organizational Change</vt:lpstr>
      <vt:lpstr>Characteristics of Successful Programs</vt:lpstr>
      <vt:lpstr>Research Questions</vt:lpstr>
      <vt:lpstr>Data Set</vt:lpstr>
      <vt:lpstr>Methods</vt:lpstr>
      <vt:lpstr>Results</vt:lpstr>
      <vt:lpstr>Most Often Addressed Characteristics</vt:lpstr>
      <vt:lpstr>Results</vt:lpstr>
      <vt:lpstr>Professional Development</vt:lpstr>
      <vt:lpstr>Professional Development</vt:lpstr>
      <vt:lpstr>Results</vt:lpstr>
      <vt:lpstr>Math Learning Centers</vt:lpstr>
      <vt:lpstr>Math Learning Centers</vt:lpstr>
      <vt:lpstr>Math Learning Centers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about Mathematics Tutoring: An Overview</dc:title>
  <dc:creator>Mills, Melissa</dc:creator>
  <cp:lastModifiedBy>Mills, Melissa</cp:lastModifiedBy>
  <cp:revision>18</cp:revision>
  <dcterms:created xsi:type="dcterms:W3CDTF">2023-09-26T21:08:49Z</dcterms:created>
  <dcterms:modified xsi:type="dcterms:W3CDTF">2024-10-08T17:05:01Z</dcterms:modified>
</cp:coreProperties>
</file>